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5" r:id="rId9"/>
    <p:sldId id="266"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Now" panose="020B0604020202020204" charset="0"/>
      <p:regular r:id="rId16"/>
    </p:embeddedFont>
    <p:embeddedFont>
      <p:font typeface="Now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1647" autoAdjust="0"/>
  </p:normalViewPr>
  <p:slideViewPr>
    <p:cSldViewPr>
      <p:cViewPr>
        <p:scale>
          <a:sx n="33" d="100"/>
          <a:sy n="33" d="100"/>
        </p:scale>
        <p:origin x="1824" y="948"/>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873E7-5E54-4595-BFDD-CB66036E22DC}" type="datetimeFigureOut">
              <a:rPr lang="ru-RU" smtClean="0"/>
              <a:t>01.03.2024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F35B8-7B1A-40D7-97FB-F0086BA9AA66}" type="slidenum">
              <a:rPr lang="ru-RU" smtClean="0"/>
              <a:t>‹#›</a:t>
            </a:fld>
            <a:endParaRPr lang="ru-RU"/>
          </a:p>
        </p:txBody>
      </p:sp>
    </p:spTree>
    <p:extLst>
      <p:ext uri="{BB962C8B-B14F-4D97-AF65-F5344CB8AC3E}">
        <p14:creationId xmlns:p14="http://schemas.microsoft.com/office/powerpoint/2010/main" val="207008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8FF35B8-7B1A-40D7-97FB-F0086BA9AA66}" type="slidenum">
              <a:rPr lang="ru-RU" smtClean="0"/>
              <a:t>3</a:t>
            </a:fld>
            <a:endParaRPr lang="ru-RU"/>
          </a:p>
        </p:txBody>
      </p:sp>
    </p:spTree>
    <p:extLst>
      <p:ext uri="{BB962C8B-B14F-4D97-AF65-F5344CB8AC3E}">
        <p14:creationId xmlns:p14="http://schemas.microsoft.com/office/powerpoint/2010/main" val="1465894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8FF35B8-7B1A-40D7-97FB-F0086BA9AA66}" type="slidenum">
              <a:rPr lang="ru-RU" smtClean="0"/>
              <a:t>5</a:t>
            </a:fld>
            <a:endParaRPr lang="ru-RU"/>
          </a:p>
        </p:txBody>
      </p:sp>
    </p:spTree>
    <p:extLst>
      <p:ext uri="{BB962C8B-B14F-4D97-AF65-F5344CB8AC3E}">
        <p14:creationId xmlns:p14="http://schemas.microsoft.com/office/powerpoint/2010/main" val="3202686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Группа 1"/>
          <p:cNvGrpSpPr/>
          <p:nvPr/>
        </p:nvGrpSpPr>
        <p:grpSpPr>
          <a:xfrm>
            <a:off x="8523204" y="8134978"/>
            <a:ext cx="1453670" cy="428324"/>
            <a:chOff x="8523204" y="8134978"/>
            <a:chExt cx="1453670" cy="428324"/>
          </a:xfrm>
        </p:grpSpPr>
        <p:grpSp>
          <p:nvGrpSpPr>
            <p:cNvPr id="4" name="Group 4"/>
            <p:cNvGrpSpPr/>
            <p:nvPr/>
          </p:nvGrpSpPr>
          <p:grpSpPr>
            <a:xfrm>
              <a:off x="8523204" y="8134978"/>
              <a:ext cx="1453670" cy="428324"/>
              <a:chOff x="0" y="0"/>
              <a:chExt cx="952367" cy="280615"/>
            </a:xfrm>
          </p:grpSpPr>
          <p:sp>
            <p:nvSpPr>
              <p:cNvPr id="5" name="Freeform 5"/>
              <p:cNvSpPr/>
              <p:nvPr/>
            </p:nvSpPr>
            <p:spPr>
              <a:xfrm>
                <a:off x="0" y="0"/>
                <a:ext cx="952367" cy="280615"/>
              </a:xfrm>
              <a:custGeom>
                <a:avLst/>
                <a:gdLst/>
                <a:ahLst/>
                <a:cxnLst/>
                <a:rect l="l" t="t" r="r" b="b"/>
                <a:pathLst>
                  <a:path w="952367" h="280615">
                    <a:moveTo>
                      <a:pt x="140308" y="0"/>
                    </a:moveTo>
                    <a:lnTo>
                      <a:pt x="812059" y="0"/>
                    </a:lnTo>
                    <a:cubicBezTo>
                      <a:pt x="889549" y="0"/>
                      <a:pt x="952367" y="62818"/>
                      <a:pt x="952367" y="140308"/>
                    </a:cubicBezTo>
                    <a:lnTo>
                      <a:pt x="952367" y="140308"/>
                    </a:lnTo>
                    <a:cubicBezTo>
                      <a:pt x="952367" y="177519"/>
                      <a:pt x="937585" y="213207"/>
                      <a:pt x="911272" y="239520"/>
                    </a:cubicBezTo>
                    <a:cubicBezTo>
                      <a:pt x="884959" y="265833"/>
                      <a:pt x="849271" y="280615"/>
                      <a:pt x="812059" y="280615"/>
                    </a:cubicBezTo>
                    <a:lnTo>
                      <a:pt x="140308" y="280615"/>
                    </a:lnTo>
                    <a:cubicBezTo>
                      <a:pt x="62818" y="280615"/>
                      <a:pt x="0" y="217797"/>
                      <a:pt x="0" y="140308"/>
                    </a:cubicBezTo>
                    <a:lnTo>
                      <a:pt x="0" y="140308"/>
                    </a:lnTo>
                    <a:cubicBezTo>
                      <a:pt x="0" y="62818"/>
                      <a:pt x="62818" y="0"/>
                      <a:pt x="140308" y="0"/>
                    </a:cubicBezTo>
                    <a:close/>
                  </a:path>
                </a:pathLst>
              </a:custGeom>
              <a:solidFill>
                <a:srgbClr val="000000">
                  <a:alpha val="0"/>
                </a:srgbClr>
              </a:solidFill>
              <a:ln w="9525" cap="rnd">
                <a:solidFill>
                  <a:srgbClr val="000000"/>
                </a:solidFill>
                <a:prstDash val="solid"/>
                <a:round/>
              </a:ln>
            </p:spPr>
          </p:sp>
          <p:sp>
            <p:nvSpPr>
              <p:cNvPr id="6" name="TextBox 6"/>
              <p:cNvSpPr txBox="1"/>
              <p:nvPr/>
            </p:nvSpPr>
            <p:spPr>
              <a:xfrm>
                <a:off x="0" y="-28575"/>
                <a:ext cx="952367" cy="309190"/>
              </a:xfrm>
              <a:prstGeom prst="rect">
                <a:avLst/>
              </a:prstGeom>
            </p:spPr>
            <p:txBody>
              <a:bodyPr lIns="40640" tIns="40640" rIns="40640" bIns="40640" rtlCol="0" anchor="ctr"/>
              <a:lstStyle/>
              <a:p>
                <a:pPr algn="ctr">
                  <a:lnSpc>
                    <a:spcPts val="2127"/>
                  </a:lnSpc>
                </a:pPr>
                <a:endParaRPr/>
              </a:p>
            </p:txBody>
          </p:sp>
        </p:grpSp>
        <p:sp>
          <p:nvSpPr>
            <p:cNvPr id="7" name="AutoShape 7">
              <a:hlinkClick r:id="rId2" action="ppaction://hlinksldjump"/>
            </p:cNvPr>
            <p:cNvSpPr/>
            <p:nvPr/>
          </p:nvSpPr>
          <p:spPr>
            <a:xfrm>
              <a:off x="8905176" y="8349140"/>
              <a:ext cx="714075" cy="0"/>
            </a:xfrm>
            <a:prstGeom prst="line">
              <a:avLst/>
            </a:prstGeom>
            <a:ln w="19050" cap="flat">
              <a:solidFill>
                <a:srgbClr val="000000">
                  <a:alpha val="70980"/>
                </a:srgbClr>
              </a:solidFill>
              <a:prstDash val="solid"/>
              <a:headEnd type="none" w="sm" len="sm"/>
              <a:tailEnd type="arrow" w="med" len="sm"/>
            </a:ln>
          </p:spPr>
        </p:sp>
      </p:grpSp>
      <p:sp>
        <p:nvSpPr>
          <p:cNvPr id="8" name="TextBox 8"/>
          <p:cNvSpPr txBox="1"/>
          <p:nvPr/>
        </p:nvSpPr>
        <p:spPr>
          <a:xfrm>
            <a:off x="4013564" y="4136629"/>
            <a:ext cx="10021326" cy="1833835"/>
          </a:xfrm>
          <a:prstGeom prst="rect">
            <a:avLst/>
          </a:prstGeom>
        </p:spPr>
        <p:txBody>
          <a:bodyPr lIns="0" tIns="0" rIns="0" bIns="0" rtlCol="0" anchor="t">
            <a:spAutoFit/>
          </a:bodyPr>
          <a:lstStyle/>
          <a:p>
            <a:pPr algn="ctr">
              <a:lnSpc>
                <a:spcPts val="14334"/>
              </a:lnSpc>
            </a:pPr>
            <a:r>
              <a:rPr lang="en-US" sz="10239" spc="286" dirty="0" smtClean="0">
                <a:solidFill>
                  <a:srgbClr val="404040"/>
                </a:solidFill>
                <a:latin typeface="Now Bold"/>
              </a:rPr>
              <a:t>BANK SYSTEM</a:t>
            </a:r>
            <a:endParaRPr lang="en-US" sz="10239" spc="286" dirty="0">
              <a:solidFill>
                <a:srgbClr val="404040"/>
              </a:solidFill>
              <a:latin typeface="Now Bold"/>
            </a:endParaRPr>
          </a:p>
        </p:txBody>
      </p:sp>
      <p:sp>
        <p:nvSpPr>
          <p:cNvPr id="9" name="TextBox 9"/>
          <p:cNvSpPr txBox="1"/>
          <p:nvPr/>
        </p:nvSpPr>
        <p:spPr>
          <a:xfrm>
            <a:off x="4652800" y="6024884"/>
            <a:ext cx="9058600" cy="368627"/>
          </a:xfrm>
          <a:prstGeom prst="rect">
            <a:avLst/>
          </a:prstGeom>
        </p:spPr>
        <p:txBody>
          <a:bodyPr lIns="0" tIns="0" rIns="0" bIns="0" rtlCol="0" anchor="t">
            <a:spAutoFit/>
          </a:bodyPr>
          <a:lstStyle/>
          <a:p>
            <a:pPr algn="ctr">
              <a:lnSpc>
                <a:spcPts val="2891"/>
              </a:lnSpc>
            </a:pPr>
            <a:r>
              <a:rPr lang="en-US" sz="2370" dirty="0" smtClean="0">
                <a:solidFill>
                  <a:srgbClr val="000000"/>
                </a:solidFill>
                <a:latin typeface="Now"/>
              </a:rPr>
              <a:t>England vs PMR</a:t>
            </a:r>
            <a:endParaRPr lang="en-US" sz="2370" dirty="0">
              <a:solidFill>
                <a:srgbClr val="000000"/>
              </a:solidFill>
              <a:latin typeface="Now"/>
            </a:endParaRPr>
          </a:p>
        </p:txBody>
      </p:sp>
      <p:sp>
        <p:nvSpPr>
          <p:cNvPr id="11" name="TextBox 11"/>
          <p:cNvSpPr txBox="1"/>
          <p:nvPr/>
        </p:nvSpPr>
        <p:spPr>
          <a:xfrm>
            <a:off x="1066800" y="1333500"/>
            <a:ext cx="2512675" cy="268201"/>
          </a:xfrm>
          <a:prstGeom prst="rect">
            <a:avLst/>
          </a:prstGeom>
        </p:spPr>
        <p:txBody>
          <a:bodyPr lIns="0" tIns="0" rIns="0" bIns="0" rtlCol="0" anchor="t">
            <a:spAutoFit/>
          </a:bodyPr>
          <a:lstStyle/>
          <a:p>
            <a:pPr>
              <a:lnSpc>
                <a:spcPts val="2123"/>
              </a:lnSpc>
            </a:pPr>
            <a:r>
              <a:rPr lang="en-US" sz="1740" dirty="0" err="1" smtClean="0">
                <a:solidFill>
                  <a:srgbClr val="000000"/>
                </a:solidFill>
                <a:latin typeface="Now"/>
              </a:rPr>
              <a:t>Ovcharuk</a:t>
            </a:r>
            <a:r>
              <a:rPr lang="en-US" sz="1740" dirty="0" smtClean="0">
                <a:solidFill>
                  <a:srgbClr val="000000"/>
                </a:solidFill>
                <a:latin typeface="Now"/>
              </a:rPr>
              <a:t> Darya</a:t>
            </a:r>
            <a:endParaRPr lang="en-US" sz="1740" dirty="0">
              <a:solidFill>
                <a:srgbClr val="000000"/>
              </a:solidFill>
              <a:latin typeface="Now"/>
            </a:endParaRPr>
          </a:p>
        </p:txBody>
      </p:sp>
      <p:sp>
        <p:nvSpPr>
          <p:cNvPr id="14" name="TextBox 14"/>
          <p:cNvSpPr txBox="1"/>
          <p:nvPr/>
        </p:nvSpPr>
        <p:spPr>
          <a:xfrm>
            <a:off x="14784725" y="1352070"/>
            <a:ext cx="2512675" cy="271804"/>
          </a:xfrm>
          <a:prstGeom prst="rect">
            <a:avLst/>
          </a:prstGeom>
        </p:spPr>
        <p:txBody>
          <a:bodyPr lIns="0" tIns="0" rIns="0" bIns="0" rtlCol="0" anchor="t">
            <a:spAutoFit/>
          </a:bodyPr>
          <a:lstStyle/>
          <a:p>
            <a:pPr algn="r">
              <a:lnSpc>
                <a:spcPts val="2123"/>
              </a:lnSpc>
            </a:pPr>
            <a:r>
              <a:rPr lang="en-US" sz="1740" dirty="0" smtClean="0">
                <a:solidFill>
                  <a:srgbClr val="000000"/>
                </a:solidFill>
                <a:latin typeface="Now"/>
              </a:rPr>
              <a:t>20/03/2024</a:t>
            </a:r>
            <a:endParaRPr lang="en-US" sz="1740" dirty="0">
              <a:solidFill>
                <a:srgbClr val="000000"/>
              </a:solidFill>
              <a:latin typeface="Now"/>
            </a:endParaRPr>
          </a:p>
        </p:txBody>
      </p:sp>
      <p:sp>
        <p:nvSpPr>
          <p:cNvPr id="17" name="TextBox 17"/>
          <p:cNvSpPr txBox="1"/>
          <p:nvPr/>
        </p:nvSpPr>
        <p:spPr>
          <a:xfrm>
            <a:off x="14889223" y="993599"/>
            <a:ext cx="2408177" cy="271804"/>
          </a:xfrm>
          <a:prstGeom prst="rect">
            <a:avLst/>
          </a:prstGeom>
        </p:spPr>
        <p:txBody>
          <a:bodyPr lIns="0" tIns="0" rIns="0" bIns="0" rtlCol="0" anchor="t">
            <a:spAutoFit/>
          </a:bodyPr>
          <a:lstStyle/>
          <a:p>
            <a:pPr algn="r">
              <a:lnSpc>
                <a:spcPts val="2123"/>
              </a:lnSpc>
            </a:pPr>
            <a:r>
              <a:rPr lang="en-US" sz="1740" dirty="0">
                <a:solidFill>
                  <a:srgbClr val="000000"/>
                </a:solidFill>
                <a:latin typeface="Now"/>
              </a:rPr>
              <a:t>DATE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3.7037E-6 L -0.00173 0.63102 " pathEditMode="relative" rAng="0" ptsTypes="AA">
                                      <p:cBhvr>
                                        <p:cTn id="6" dur="1100" fill="hold"/>
                                        <p:tgtEl>
                                          <p:spTgt spid="8"/>
                                        </p:tgtEl>
                                        <p:attrNameLst>
                                          <p:attrName>ppt_x</p:attrName>
                                          <p:attrName>ppt_y</p:attrName>
                                        </p:attrNameLst>
                                      </p:cBhvr>
                                      <p:rCtr x="-87" y="31543"/>
                                    </p:animMotion>
                                  </p:childTnLst>
                                </p:cTn>
                              </p:par>
                              <p:par>
                                <p:cTn id="7" presetID="42" presetClass="path" presetSubtype="0" accel="50000" decel="50000" fill="hold" grpId="0" nodeType="withEffect">
                                  <p:stCondLst>
                                    <p:cond delay="700"/>
                                  </p:stCondLst>
                                  <p:childTnLst>
                                    <p:animMotion origin="layout" path="M -3.33333E-6 6.17284E-7 L -0.00208 0.52608 " pathEditMode="relative" rAng="0" ptsTypes="AA">
                                      <p:cBhvr>
                                        <p:cTn id="8" dur="1100" fill="hold"/>
                                        <p:tgtEl>
                                          <p:spTgt spid="9"/>
                                        </p:tgtEl>
                                        <p:attrNameLst>
                                          <p:attrName>ppt_x</p:attrName>
                                          <p:attrName>ppt_y</p:attrName>
                                        </p:attrNameLst>
                                      </p:cBhvr>
                                      <p:rCtr x="-104" y="26296"/>
                                    </p:animMotion>
                                  </p:childTnLst>
                                </p:cTn>
                              </p:par>
                              <p:par>
                                <p:cTn id="9" presetID="42" presetClass="path" presetSubtype="0" accel="50000" decel="50000" fill="hold" grpId="0" nodeType="withEffect">
                                  <p:stCondLst>
                                    <p:cond delay="600"/>
                                  </p:stCondLst>
                                  <p:childTnLst>
                                    <p:animMotion origin="layout" path="M 3.47222E-6 -2.59259E-6 L -0.20617 0.00185 " pathEditMode="relative" rAng="0" ptsTypes="AA">
                                      <p:cBhvr>
                                        <p:cTn id="10" dur="500" fill="hold"/>
                                        <p:tgtEl>
                                          <p:spTgt spid="11"/>
                                        </p:tgtEl>
                                        <p:attrNameLst>
                                          <p:attrName>ppt_x</p:attrName>
                                          <p:attrName>ppt_y</p:attrName>
                                        </p:attrNameLst>
                                      </p:cBhvr>
                                      <p:rCtr x="-1031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5092533" y="1427467"/>
            <a:ext cx="7709067" cy="782265"/>
          </a:xfrm>
          <a:prstGeom prst="rect">
            <a:avLst/>
          </a:prstGeom>
        </p:spPr>
        <p:txBody>
          <a:bodyPr wrap="square" lIns="0" tIns="0" rIns="0" bIns="0" rtlCol="0" anchor="t">
            <a:spAutoFit/>
          </a:bodyPr>
          <a:lstStyle/>
          <a:p>
            <a:pPr algn="ctr">
              <a:lnSpc>
                <a:spcPts val="6093"/>
              </a:lnSpc>
              <a:spcBef>
                <a:spcPct val="0"/>
              </a:spcBef>
            </a:pPr>
            <a:r>
              <a:rPr lang="en-US" sz="4994" dirty="0" smtClean="0">
                <a:solidFill>
                  <a:srgbClr val="404040"/>
                </a:solidFill>
                <a:latin typeface="Now Bold"/>
              </a:rPr>
              <a:t>PLAN:</a:t>
            </a:r>
            <a:endParaRPr lang="en-US" sz="4994" dirty="0">
              <a:solidFill>
                <a:srgbClr val="404040"/>
              </a:solidFill>
              <a:latin typeface="Now Bold"/>
            </a:endParaRPr>
          </a:p>
        </p:txBody>
      </p:sp>
      <p:sp>
        <p:nvSpPr>
          <p:cNvPr id="12" name="TextBox 12"/>
          <p:cNvSpPr txBox="1"/>
          <p:nvPr/>
        </p:nvSpPr>
        <p:spPr>
          <a:xfrm>
            <a:off x="3867130" y="6823645"/>
            <a:ext cx="3429222" cy="230832"/>
          </a:xfrm>
          <a:prstGeom prst="rect">
            <a:avLst/>
          </a:prstGeom>
        </p:spPr>
        <p:txBody>
          <a:bodyPr lIns="0" tIns="0" rIns="0" bIns="0" rtlCol="0" anchor="t">
            <a:spAutoFit/>
          </a:bodyPr>
          <a:lstStyle/>
          <a:p>
            <a:pPr>
              <a:lnSpc>
                <a:spcPts val="1777"/>
              </a:lnSpc>
              <a:spcBef>
                <a:spcPct val="0"/>
              </a:spcBef>
            </a:pPr>
            <a:endParaRPr lang="en-US" sz="1457" dirty="0">
              <a:solidFill>
                <a:srgbClr val="000000"/>
              </a:solidFill>
              <a:latin typeface="Now"/>
            </a:endParaRPr>
          </a:p>
        </p:txBody>
      </p:sp>
      <p:grpSp>
        <p:nvGrpSpPr>
          <p:cNvPr id="7" name="Группа 6"/>
          <p:cNvGrpSpPr/>
          <p:nvPr/>
        </p:nvGrpSpPr>
        <p:grpSpPr>
          <a:xfrm>
            <a:off x="-6629400" y="3540266"/>
            <a:ext cx="7074184" cy="1465025"/>
            <a:chOff x="2124421" y="3478236"/>
            <a:chExt cx="7074184" cy="1465025"/>
          </a:xfrm>
        </p:grpSpPr>
        <p:sp>
          <p:nvSpPr>
            <p:cNvPr id="3" name="TextBox 3"/>
            <p:cNvSpPr txBox="1"/>
            <p:nvPr/>
          </p:nvSpPr>
          <p:spPr>
            <a:xfrm>
              <a:off x="3369925" y="3701896"/>
              <a:ext cx="5828680" cy="1241365"/>
            </a:xfrm>
            <a:prstGeom prst="rect">
              <a:avLst/>
            </a:prstGeom>
          </p:spPr>
          <p:txBody>
            <a:bodyPr wrap="square" lIns="0" tIns="0" rIns="0" bIns="0" rtlCol="0" anchor="t">
              <a:spAutoFit/>
            </a:bodyPr>
            <a:lstStyle/>
            <a:p>
              <a:pPr>
                <a:lnSpc>
                  <a:spcPts val="2000"/>
                </a:lnSpc>
                <a:spcBef>
                  <a:spcPct val="0"/>
                </a:spcBef>
              </a:pPr>
              <a:r>
                <a:rPr lang="en-US" sz="2400" dirty="0" smtClean="0">
                  <a:solidFill>
                    <a:srgbClr val="000000"/>
                  </a:solidFill>
                  <a:latin typeface="Now" panose="020B0604020202020204" charset="0"/>
                </a:rPr>
                <a:t>General overview of bank system</a:t>
              </a:r>
              <a:endParaRPr lang="en-US" sz="2400" dirty="0">
                <a:solidFill>
                  <a:srgbClr val="000000"/>
                </a:solidFill>
                <a:latin typeface="Now" panose="020B0604020202020204" charset="0"/>
              </a:endParaRPr>
            </a:p>
            <a:p>
              <a:pPr marL="284400">
                <a:spcBef>
                  <a:spcPts val="1200"/>
                </a:spcBef>
                <a:buFont typeface="Arial" panose="020B0604020202020204" pitchFamily="34" charset="0"/>
                <a:buChar char="•"/>
              </a:pPr>
              <a:r>
                <a:rPr lang="en-US" sz="2400" dirty="0">
                  <a:solidFill>
                    <a:srgbClr val="000000"/>
                  </a:solidFill>
                  <a:latin typeface="Now" panose="020B0604020202020204" charset="0"/>
                </a:rPr>
                <a:t> </a:t>
              </a:r>
              <a:r>
                <a:rPr lang="en-US" sz="2000" dirty="0" smtClean="0">
                  <a:solidFill>
                    <a:srgbClr val="000000"/>
                  </a:solidFill>
                  <a:latin typeface="Now" panose="020B0604020202020204" charset="0"/>
                </a:rPr>
                <a:t>Definition of the banking system</a:t>
              </a:r>
            </a:p>
            <a:p>
              <a:pPr marL="284400">
                <a:spcBef>
                  <a:spcPts val="1200"/>
                </a:spcBef>
                <a:spcAft>
                  <a:spcPts val="1200"/>
                </a:spcAft>
                <a:buFont typeface="Arial" panose="020B0604020202020204" pitchFamily="34" charset="0"/>
                <a:buChar char="•"/>
              </a:pPr>
              <a:r>
                <a:rPr lang="en-US" sz="2000" dirty="0" smtClean="0">
                  <a:solidFill>
                    <a:srgbClr val="000000"/>
                  </a:solidFill>
                  <a:latin typeface="Now" panose="020B0604020202020204" charset="0"/>
                </a:rPr>
                <a:t> Role bank system in global economics</a:t>
              </a:r>
              <a:endParaRPr lang="en-US" sz="2000" dirty="0">
                <a:solidFill>
                  <a:srgbClr val="000000"/>
                </a:solidFill>
                <a:latin typeface="Now" panose="020B0604020202020204" charset="0"/>
              </a:endParaRPr>
            </a:p>
          </p:txBody>
        </p:sp>
        <p:grpSp>
          <p:nvGrpSpPr>
            <p:cNvPr id="5" name="Группа 4"/>
            <p:cNvGrpSpPr/>
            <p:nvPr/>
          </p:nvGrpSpPr>
          <p:grpSpPr>
            <a:xfrm>
              <a:off x="2124421" y="3478236"/>
              <a:ext cx="1138747" cy="1142892"/>
              <a:chOff x="2227363" y="3478875"/>
              <a:chExt cx="1138747" cy="1142892"/>
            </a:xfrm>
          </p:grpSpPr>
          <p:grpSp>
            <p:nvGrpSpPr>
              <p:cNvPr id="23" name="Group 23"/>
              <p:cNvGrpSpPr/>
              <p:nvPr/>
            </p:nvGrpSpPr>
            <p:grpSpPr>
              <a:xfrm>
                <a:off x="2227363" y="3478875"/>
                <a:ext cx="1138747" cy="114289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id="25" name="TextBox 25"/>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26" name="TextBox 26"/>
              <p:cNvSpPr txBox="1"/>
              <p:nvPr/>
            </p:nvSpPr>
            <p:spPr>
              <a:xfrm>
                <a:off x="2295571" y="3822281"/>
                <a:ext cx="947464" cy="652936"/>
              </a:xfrm>
              <a:prstGeom prst="rect">
                <a:avLst/>
              </a:prstGeom>
            </p:spPr>
            <p:txBody>
              <a:bodyPr wrap="square" lIns="0" tIns="0" rIns="0" bIns="0" rtlCol="0" anchor="t">
                <a:spAutoFit/>
              </a:bodyPr>
              <a:lstStyle/>
              <a:p>
                <a:pPr algn="ctr">
                  <a:lnSpc>
                    <a:spcPts val="4935"/>
                  </a:lnSpc>
                </a:pPr>
                <a:r>
                  <a:rPr lang="en-US" sz="4800" dirty="0" smtClean="0">
                    <a:solidFill>
                      <a:srgbClr val="8B9684">
                        <a:alpha val="82745"/>
                      </a:srgbClr>
                    </a:solidFill>
                    <a:latin typeface="Now"/>
                  </a:rPr>
                  <a:t>01</a:t>
                </a:r>
                <a:endParaRPr lang="en-US" sz="4800" dirty="0">
                  <a:solidFill>
                    <a:srgbClr val="8B9684">
                      <a:alpha val="82745"/>
                    </a:srgbClr>
                  </a:solidFill>
                  <a:latin typeface="Now"/>
                </a:endParaRPr>
              </a:p>
            </p:txBody>
          </p:sp>
        </p:grpSp>
      </p:grpSp>
      <p:grpSp>
        <p:nvGrpSpPr>
          <p:cNvPr id="10" name="Группа 9"/>
          <p:cNvGrpSpPr/>
          <p:nvPr/>
        </p:nvGrpSpPr>
        <p:grpSpPr>
          <a:xfrm>
            <a:off x="-5757743" y="6043944"/>
            <a:ext cx="6403732" cy="2021066"/>
            <a:chOff x="2261119" y="6207310"/>
            <a:chExt cx="6403732" cy="2021066"/>
          </a:xfrm>
        </p:grpSpPr>
        <p:grpSp>
          <p:nvGrpSpPr>
            <p:cNvPr id="9" name="Группа 8"/>
            <p:cNvGrpSpPr/>
            <p:nvPr/>
          </p:nvGrpSpPr>
          <p:grpSpPr>
            <a:xfrm>
              <a:off x="2261119" y="6207310"/>
              <a:ext cx="6403732" cy="2021066"/>
              <a:chOff x="2231178" y="6178165"/>
              <a:chExt cx="6403732" cy="2021066"/>
            </a:xfrm>
          </p:grpSpPr>
          <p:sp>
            <p:nvSpPr>
              <p:cNvPr id="8" name="TextBox 8"/>
              <p:cNvSpPr txBox="1"/>
              <p:nvPr/>
            </p:nvSpPr>
            <p:spPr>
              <a:xfrm>
                <a:off x="3404320" y="6178165"/>
                <a:ext cx="5230590" cy="2021066"/>
              </a:xfrm>
              <a:prstGeom prst="rect">
                <a:avLst/>
              </a:prstGeom>
            </p:spPr>
            <p:txBody>
              <a:bodyPr wrap="square" lIns="0" tIns="0" rIns="0" bIns="0" rtlCol="0" anchor="t">
                <a:spAutoFit/>
              </a:bodyPr>
              <a:lstStyle/>
              <a:p>
                <a:pPr>
                  <a:spcBef>
                    <a:spcPts val="1200"/>
                  </a:spcBef>
                  <a:spcAft>
                    <a:spcPts val="1200"/>
                  </a:spcAft>
                </a:pPr>
                <a:r>
                  <a:rPr lang="en-US" sz="2400" dirty="0" smtClean="0">
                    <a:solidFill>
                      <a:srgbClr val="000000"/>
                    </a:solidFill>
                    <a:latin typeface="Now"/>
                  </a:rPr>
                  <a:t>Banking System of England</a:t>
                </a:r>
              </a:p>
              <a:p>
                <a:pPr marL="285750">
                  <a:lnSpc>
                    <a:spcPts val="2000"/>
                  </a:lnSpc>
                  <a:spcBef>
                    <a:spcPct val="0"/>
                  </a:spcBef>
                  <a:buFont typeface="Arial" panose="020B0604020202020204" pitchFamily="34" charset="0"/>
                  <a:buChar char="•"/>
                </a:pPr>
                <a:r>
                  <a:rPr lang="en-US" sz="2400" dirty="0" smtClean="0">
                    <a:solidFill>
                      <a:srgbClr val="000000"/>
                    </a:solidFill>
                    <a:latin typeface="Now"/>
                  </a:rPr>
                  <a:t> </a:t>
                </a:r>
                <a:r>
                  <a:rPr lang="en-US" sz="2000" dirty="0">
                    <a:solidFill>
                      <a:srgbClr val="000000"/>
                    </a:solidFill>
                    <a:latin typeface="Now"/>
                  </a:rPr>
                  <a:t>S</a:t>
                </a:r>
                <a:r>
                  <a:rPr lang="en-US" sz="2000" dirty="0" smtClean="0">
                    <a:solidFill>
                      <a:srgbClr val="000000"/>
                    </a:solidFill>
                    <a:latin typeface="Now"/>
                  </a:rPr>
                  <a:t>tructure and organizations of        banking system</a:t>
                </a:r>
              </a:p>
              <a:p>
                <a:pPr marL="285750">
                  <a:spcBef>
                    <a:spcPts val="1200"/>
                  </a:spcBef>
                  <a:spcAft>
                    <a:spcPts val="1200"/>
                  </a:spcAft>
                  <a:buFont typeface="Arial" panose="020B0604020202020204" pitchFamily="34" charset="0"/>
                  <a:buChar char="•"/>
                </a:pPr>
                <a:r>
                  <a:rPr lang="en-US" sz="2000" dirty="0" smtClean="0">
                    <a:solidFill>
                      <a:srgbClr val="000000"/>
                    </a:solidFill>
                    <a:latin typeface="Now"/>
                  </a:rPr>
                  <a:t> Role of banking system</a:t>
                </a:r>
              </a:p>
              <a:p>
                <a:pPr marL="285750">
                  <a:spcBef>
                    <a:spcPct val="0"/>
                  </a:spcBef>
                  <a:buFont typeface="Arial" panose="020B0604020202020204" pitchFamily="34" charset="0"/>
                  <a:buChar char="•"/>
                </a:pPr>
                <a:r>
                  <a:rPr lang="en-US" sz="2000" dirty="0">
                    <a:solidFill>
                      <a:srgbClr val="000000"/>
                    </a:solidFill>
                    <a:latin typeface="Now"/>
                  </a:rPr>
                  <a:t> </a:t>
                </a:r>
                <a:r>
                  <a:rPr lang="en-US" sz="2000" dirty="0" smtClean="0">
                    <a:solidFill>
                      <a:srgbClr val="000000"/>
                    </a:solidFill>
                    <a:latin typeface="Now"/>
                  </a:rPr>
                  <a:t>Regulation and supervision</a:t>
                </a:r>
                <a:endParaRPr lang="en-US" sz="2400" dirty="0" smtClean="0">
                  <a:solidFill>
                    <a:srgbClr val="000000"/>
                  </a:solidFill>
                  <a:latin typeface="Now"/>
                </a:endParaRPr>
              </a:p>
            </p:txBody>
          </p:sp>
          <p:grpSp>
            <p:nvGrpSpPr>
              <p:cNvPr id="44" name="Group 23"/>
              <p:cNvGrpSpPr/>
              <p:nvPr/>
            </p:nvGrpSpPr>
            <p:grpSpPr>
              <a:xfrm>
                <a:off x="2231178" y="6276638"/>
                <a:ext cx="1138747" cy="1142892"/>
                <a:chOff x="0" y="0"/>
                <a:chExt cx="812800" cy="812800"/>
              </a:xfrm>
            </p:grpSpPr>
            <p:sp>
              <p:nvSpPr>
                <p:cNvPr id="45"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id="46" name="TextBox 25"/>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grpSp>
        <p:sp>
          <p:nvSpPr>
            <p:cNvPr id="51" name="TextBox 26"/>
            <p:cNvSpPr txBox="1"/>
            <p:nvPr/>
          </p:nvSpPr>
          <p:spPr>
            <a:xfrm>
              <a:off x="2356760" y="6627510"/>
              <a:ext cx="947464" cy="652936"/>
            </a:xfrm>
            <a:prstGeom prst="rect">
              <a:avLst/>
            </a:prstGeom>
          </p:spPr>
          <p:txBody>
            <a:bodyPr wrap="square" lIns="0" tIns="0" rIns="0" bIns="0" rtlCol="0" anchor="t">
              <a:spAutoFit/>
            </a:bodyPr>
            <a:lstStyle/>
            <a:p>
              <a:pPr algn="ctr">
                <a:lnSpc>
                  <a:spcPts val="4935"/>
                </a:lnSpc>
              </a:pPr>
              <a:r>
                <a:rPr lang="en-US" sz="4800" dirty="0" smtClean="0">
                  <a:solidFill>
                    <a:srgbClr val="8B9684">
                      <a:alpha val="82745"/>
                    </a:srgbClr>
                  </a:solidFill>
                  <a:latin typeface="Now"/>
                </a:rPr>
                <a:t>03</a:t>
              </a:r>
              <a:endParaRPr lang="en-US" sz="4800" dirty="0">
                <a:solidFill>
                  <a:srgbClr val="8B9684">
                    <a:alpha val="82745"/>
                  </a:srgbClr>
                </a:solidFill>
                <a:latin typeface="Now"/>
              </a:endParaRPr>
            </a:p>
          </p:txBody>
        </p:sp>
      </p:grpSp>
      <p:grpSp>
        <p:nvGrpSpPr>
          <p:cNvPr id="13" name="Группа 12"/>
          <p:cNvGrpSpPr/>
          <p:nvPr/>
        </p:nvGrpSpPr>
        <p:grpSpPr>
          <a:xfrm>
            <a:off x="18288000" y="3491030"/>
            <a:ext cx="7465584" cy="1514261"/>
            <a:chOff x="9401456" y="3429000"/>
            <a:chExt cx="7465584" cy="1514261"/>
          </a:xfrm>
        </p:grpSpPr>
        <p:sp>
          <p:nvSpPr>
            <p:cNvPr id="11" name="TextBox 11"/>
            <p:cNvSpPr txBox="1"/>
            <p:nvPr/>
          </p:nvSpPr>
          <p:spPr>
            <a:xfrm>
              <a:off x="10820400" y="3429000"/>
              <a:ext cx="6046640" cy="1514261"/>
            </a:xfrm>
            <a:prstGeom prst="rect">
              <a:avLst/>
            </a:prstGeom>
          </p:spPr>
          <p:txBody>
            <a:bodyPr wrap="square" lIns="0" tIns="0" rIns="0" bIns="0" rtlCol="0" anchor="t">
              <a:spAutoFit/>
            </a:bodyPr>
            <a:lstStyle/>
            <a:p>
              <a:pPr>
                <a:lnSpc>
                  <a:spcPts val="2006"/>
                </a:lnSpc>
                <a:spcBef>
                  <a:spcPts val="1200"/>
                </a:spcBef>
                <a:spcAft>
                  <a:spcPts val="1200"/>
                </a:spcAft>
              </a:pPr>
              <a:r>
                <a:rPr lang="en-US" sz="2400" dirty="0" smtClean="0">
                  <a:solidFill>
                    <a:srgbClr val="000000"/>
                  </a:solidFill>
                  <a:latin typeface="Now"/>
                </a:rPr>
                <a:t>Banking System of PMR</a:t>
              </a:r>
            </a:p>
            <a:p>
              <a:pPr marL="285750">
                <a:lnSpc>
                  <a:spcPts val="2000"/>
                </a:lnSpc>
                <a:spcBef>
                  <a:spcPct val="0"/>
                </a:spcBef>
                <a:buFont typeface="Arial" panose="020B0604020202020204" pitchFamily="34" charset="0"/>
                <a:buChar char="•"/>
              </a:pPr>
              <a:r>
                <a:rPr lang="en-US" sz="2400" dirty="0" smtClean="0">
                  <a:solidFill>
                    <a:srgbClr val="000000"/>
                  </a:solidFill>
                  <a:latin typeface="Now"/>
                </a:rPr>
                <a:t> </a:t>
              </a:r>
              <a:r>
                <a:rPr lang="en-US" sz="2000" dirty="0" smtClean="0">
                  <a:solidFill>
                    <a:srgbClr val="000000"/>
                  </a:solidFill>
                  <a:latin typeface="Now"/>
                </a:rPr>
                <a:t>Main specs and system structure</a:t>
              </a:r>
            </a:p>
            <a:p>
              <a:pPr marL="285750">
                <a:lnSpc>
                  <a:spcPts val="2000"/>
                </a:lnSpc>
                <a:spcBef>
                  <a:spcPts val="1200"/>
                </a:spcBef>
                <a:spcAft>
                  <a:spcPts val="1200"/>
                </a:spcAft>
                <a:buFont typeface="Arial" panose="020B0604020202020204" pitchFamily="34" charset="0"/>
                <a:buChar char="•"/>
              </a:pPr>
              <a:r>
                <a:rPr lang="en-US" sz="2000" dirty="0" smtClean="0">
                  <a:solidFill>
                    <a:srgbClr val="000000"/>
                  </a:solidFill>
                  <a:latin typeface="Now"/>
                </a:rPr>
                <a:t> Role of banking system</a:t>
              </a:r>
            </a:p>
            <a:p>
              <a:pPr marL="285750">
                <a:lnSpc>
                  <a:spcPts val="2000"/>
                </a:lnSpc>
                <a:spcBef>
                  <a:spcPct val="0"/>
                </a:spcBef>
                <a:buFont typeface="Arial" panose="020B0604020202020204" pitchFamily="34" charset="0"/>
                <a:buChar char="•"/>
              </a:pPr>
              <a:r>
                <a:rPr lang="ru-RU" sz="2000" dirty="0" smtClean="0">
                  <a:solidFill>
                    <a:srgbClr val="000000"/>
                  </a:solidFill>
                  <a:latin typeface="Now"/>
                </a:rPr>
                <a:t> </a:t>
              </a:r>
              <a:r>
                <a:rPr lang="en-US" sz="2000" dirty="0" smtClean="0">
                  <a:solidFill>
                    <a:srgbClr val="000000"/>
                  </a:solidFill>
                  <a:latin typeface="Now"/>
                </a:rPr>
                <a:t>System efficiency and stability</a:t>
              </a:r>
              <a:endParaRPr lang="en-US" sz="2000" dirty="0">
                <a:solidFill>
                  <a:srgbClr val="000000"/>
                </a:solidFill>
                <a:latin typeface="Now"/>
              </a:endParaRPr>
            </a:p>
          </p:txBody>
        </p:sp>
        <p:grpSp>
          <p:nvGrpSpPr>
            <p:cNvPr id="52" name="Group 23"/>
            <p:cNvGrpSpPr/>
            <p:nvPr/>
          </p:nvGrpSpPr>
          <p:grpSpPr>
            <a:xfrm>
              <a:off x="9401456" y="3429000"/>
              <a:ext cx="1138747" cy="1142892"/>
              <a:chOff x="0" y="0"/>
              <a:chExt cx="812800" cy="812800"/>
            </a:xfrm>
          </p:grpSpPr>
          <p:sp>
            <p:nvSpPr>
              <p:cNvPr id="53"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id="54" name="TextBox 25"/>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55" name="TextBox 26"/>
            <p:cNvSpPr txBox="1"/>
            <p:nvPr/>
          </p:nvSpPr>
          <p:spPr>
            <a:xfrm>
              <a:off x="9469664" y="3772406"/>
              <a:ext cx="947464" cy="652936"/>
            </a:xfrm>
            <a:prstGeom prst="rect">
              <a:avLst/>
            </a:prstGeom>
          </p:spPr>
          <p:txBody>
            <a:bodyPr wrap="square" lIns="0" tIns="0" rIns="0" bIns="0" rtlCol="0" anchor="t">
              <a:spAutoFit/>
            </a:bodyPr>
            <a:lstStyle/>
            <a:p>
              <a:pPr algn="ctr">
                <a:lnSpc>
                  <a:spcPts val="4935"/>
                </a:lnSpc>
              </a:pPr>
              <a:r>
                <a:rPr lang="en-US" sz="4800" dirty="0" smtClean="0">
                  <a:solidFill>
                    <a:srgbClr val="8B9684">
                      <a:alpha val="82745"/>
                    </a:srgbClr>
                  </a:solidFill>
                  <a:latin typeface="Now"/>
                </a:rPr>
                <a:t>02</a:t>
              </a:r>
              <a:endParaRPr lang="en-US" sz="4800" dirty="0">
                <a:solidFill>
                  <a:srgbClr val="8B9684">
                    <a:alpha val="82745"/>
                  </a:srgbClr>
                </a:solidFill>
                <a:latin typeface="Now"/>
              </a:endParaRPr>
            </a:p>
          </p:txBody>
        </p:sp>
      </p:grpSp>
      <p:grpSp>
        <p:nvGrpSpPr>
          <p:cNvPr id="16" name="Группа 15"/>
          <p:cNvGrpSpPr/>
          <p:nvPr/>
        </p:nvGrpSpPr>
        <p:grpSpPr>
          <a:xfrm>
            <a:off x="18288000" y="6367615"/>
            <a:ext cx="6717175" cy="1142892"/>
            <a:chOff x="9296400" y="6367615"/>
            <a:chExt cx="6717175" cy="1142892"/>
          </a:xfrm>
        </p:grpSpPr>
        <p:grpSp>
          <p:nvGrpSpPr>
            <p:cNvPr id="14" name="Группа 13"/>
            <p:cNvGrpSpPr/>
            <p:nvPr/>
          </p:nvGrpSpPr>
          <p:grpSpPr>
            <a:xfrm>
              <a:off x="9296400" y="6367615"/>
              <a:ext cx="6717175" cy="1142892"/>
              <a:chOff x="9401456" y="6370391"/>
              <a:chExt cx="6717175" cy="1142892"/>
            </a:xfrm>
          </p:grpSpPr>
          <p:sp>
            <p:nvSpPr>
              <p:cNvPr id="4" name="Прямоугольник 3"/>
              <p:cNvSpPr/>
              <p:nvPr/>
            </p:nvSpPr>
            <p:spPr>
              <a:xfrm>
                <a:off x="10820400" y="6756178"/>
                <a:ext cx="5298231" cy="461665"/>
              </a:xfrm>
              <a:prstGeom prst="rect">
                <a:avLst/>
              </a:prstGeom>
            </p:spPr>
            <p:txBody>
              <a:bodyPr wrap="square">
                <a:spAutoFit/>
              </a:bodyPr>
              <a:lstStyle/>
              <a:p>
                <a:r>
                  <a:rPr lang="en-US" sz="2400" dirty="0" smtClean="0">
                    <a:latin typeface="Now" panose="020B0604020202020204" charset="0"/>
                  </a:rPr>
                  <a:t>Comparasion of systems&amp;results </a:t>
                </a:r>
                <a:endParaRPr lang="en-US" sz="2400" dirty="0">
                  <a:latin typeface="Now" panose="020B0604020202020204" charset="0"/>
                </a:endParaRPr>
              </a:p>
            </p:txBody>
          </p:sp>
          <p:grpSp>
            <p:nvGrpSpPr>
              <p:cNvPr id="56" name="Group 23"/>
              <p:cNvGrpSpPr/>
              <p:nvPr/>
            </p:nvGrpSpPr>
            <p:grpSpPr>
              <a:xfrm>
                <a:off x="9401456" y="6370391"/>
                <a:ext cx="1138747" cy="1142892"/>
                <a:chOff x="0" y="0"/>
                <a:chExt cx="812800" cy="812800"/>
              </a:xfrm>
            </p:grpSpPr>
            <p:sp>
              <p:nvSpPr>
                <p:cNvPr id="57"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id="58" name="TextBox 25"/>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grpSp>
        <p:sp>
          <p:nvSpPr>
            <p:cNvPr id="59" name="TextBox 26"/>
            <p:cNvSpPr txBox="1"/>
            <p:nvPr/>
          </p:nvSpPr>
          <p:spPr>
            <a:xfrm>
              <a:off x="9403158" y="6713863"/>
              <a:ext cx="947464" cy="652936"/>
            </a:xfrm>
            <a:prstGeom prst="rect">
              <a:avLst/>
            </a:prstGeom>
          </p:spPr>
          <p:txBody>
            <a:bodyPr wrap="square" lIns="0" tIns="0" rIns="0" bIns="0" rtlCol="0" anchor="t">
              <a:spAutoFit/>
            </a:bodyPr>
            <a:lstStyle/>
            <a:p>
              <a:pPr algn="ctr">
                <a:lnSpc>
                  <a:spcPts val="4935"/>
                </a:lnSpc>
              </a:pPr>
              <a:r>
                <a:rPr lang="en-US" sz="4800" dirty="0" smtClean="0">
                  <a:solidFill>
                    <a:srgbClr val="8B9684">
                      <a:alpha val="82745"/>
                    </a:srgbClr>
                  </a:solidFill>
                  <a:latin typeface="Now"/>
                </a:rPr>
                <a:t>04</a:t>
              </a:r>
              <a:endParaRPr lang="en-US" sz="4800" dirty="0">
                <a:solidFill>
                  <a:srgbClr val="8B9684">
                    <a:alpha val="82745"/>
                  </a:srgbClr>
                </a:solidFill>
                <a:latin typeface="Now"/>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6 2.22222E-6 L 0.47743 -0.00417 " pathEditMode="relative" rAng="0" ptsTypes="AA">
                                      <p:cBhvr>
                                        <p:cTn id="6" dur="500" fill="hold"/>
                                        <p:tgtEl>
                                          <p:spTgt spid="7"/>
                                        </p:tgtEl>
                                        <p:attrNameLst>
                                          <p:attrName>ppt_x</p:attrName>
                                          <p:attrName>ppt_y</p:attrName>
                                        </p:attrNameLst>
                                      </p:cBhvr>
                                      <p:rCtr x="23872" y="-216"/>
                                    </p:animMotion>
                                  </p:childTnLst>
                                </p:cTn>
                              </p:par>
                              <p:par>
                                <p:cTn id="7" presetID="35" presetClass="path" presetSubtype="0" accel="50000" decel="50000" fill="hold" nodeType="withEffect">
                                  <p:stCondLst>
                                    <p:cond delay="200"/>
                                  </p:stCondLst>
                                  <p:childTnLst>
                                    <p:animMotion origin="layout" path="M 1.38889E-7 -2.96296E-6 L -0.48741 0.00556 " pathEditMode="relative" rAng="0" ptsTypes="AA">
                                      <p:cBhvr>
                                        <p:cTn id="8" dur="500" fill="hold"/>
                                        <p:tgtEl>
                                          <p:spTgt spid="13"/>
                                        </p:tgtEl>
                                        <p:attrNameLst>
                                          <p:attrName>ppt_x</p:attrName>
                                          <p:attrName>ppt_y</p:attrName>
                                        </p:attrNameLst>
                                      </p:cBhvr>
                                      <p:rCtr x="-24375" y="278"/>
                                    </p:animMotion>
                                  </p:childTnLst>
                                </p:cTn>
                              </p:par>
                              <p:par>
                                <p:cTn id="9" presetID="42" presetClass="path" presetSubtype="0" accel="50000" decel="50000" fill="hold" nodeType="withEffect">
                                  <p:stCondLst>
                                    <p:cond delay="500"/>
                                  </p:stCondLst>
                                  <p:childTnLst>
                                    <p:animMotion origin="layout" path="M -0.03524 0.03426 L 0.44393 0.0304 " pathEditMode="fixed" rAng="0" ptsTypes="AA">
                                      <p:cBhvr>
                                        <p:cTn id="10" dur="500" fill="hold"/>
                                        <p:tgtEl>
                                          <p:spTgt spid="10"/>
                                        </p:tgtEl>
                                        <p:attrNameLst>
                                          <p:attrName>ppt_x</p:attrName>
                                          <p:attrName>ppt_y</p:attrName>
                                        </p:attrNameLst>
                                      </p:cBhvr>
                                      <p:rCtr x="23958" y="-201"/>
                                    </p:animMotion>
                                  </p:childTnLst>
                                </p:cTn>
                              </p:par>
                              <p:par>
                                <p:cTn id="11" presetID="35" presetClass="path" presetSubtype="0" accel="50000" decel="50000" fill="hold" nodeType="withEffect">
                                  <p:stCondLst>
                                    <p:cond delay="700"/>
                                  </p:stCondLst>
                                  <p:childTnLst>
                                    <p:animMotion origin="layout" path="M -3.75E-6 2.96296E-6 L -0.45859 0.00324 " pathEditMode="relative" rAng="0" ptsTypes="AA">
                                      <p:cBhvr>
                                        <p:cTn id="12" dur="500" fill="hold"/>
                                        <p:tgtEl>
                                          <p:spTgt spid="16"/>
                                        </p:tgtEl>
                                        <p:attrNameLst>
                                          <p:attrName>ppt_x</p:attrName>
                                          <p:attrName>ppt_y</p:attrName>
                                        </p:attrNameLst>
                                      </p:cBhvr>
                                      <p:rCtr x="-22934"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TextBox 12"/>
          <p:cNvSpPr txBox="1"/>
          <p:nvPr/>
        </p:nvSpPr>
        <p:spPr>
          <a:xfrm>
            <a:off x="718768" y="10096500"/>
            <a:ext cx="16936670" cy="1569660"/>
          </a:xfrm>
          <a:prstGeom prst="rect">
            <a:avLst/>
          </a:prstGeom>
        </p:spPr>
        <p:txBody>
          <a:bodyPr wrap="square" lIns="0" tIns="0" rIns="0" bIns="0" rtlCol="0" anchor="t">
            <a:spAutoFit/>
          </a:bodyPr>
          <a:lstStyle/>
          <a:p>
            <a:pPr>
              <a:lnSpc>
                <a:spcPts val="12798"/>
              </a:lnSpc>
              <a:spcBef>
                <a:spcPct val="0"/>
              </a:spcBef>
            </a:pPr>
            <a:r>
              <a:rPr lang="en-US" sz="8800" dirty="0" smtClean="0">
                <a:solidFill>
                  <a:srgbClr val="404040"/>
                </a:solidFill>
                <a:latin typeface="Now Bold"/>
              </a:rPr>
              <a:t>BANKs System</a:t>
            </a:r>
            <a:endParaRPr lang="en-US" sz="8800" dirty="0">
              <a:solidFill>
                <a:srgbClr val="404040"/>
              </a:solidFill>
              <a:latin typeface="Now Bold"/>
            </a:endParaRPr>
          </a:p>
        </p:txBody>
      </p:sp>
      <p:sp>
        <p:nvSpPr>
          <p:cNvPr id="14" name="TextBox 14"/>
          <p:cNvSpPr txBox="1"/>
          <p:nvPr/>
        </p:nvSpPr>
        <p:spPr>
          <a:xfrm>
            <a:off x="718768" y="2243714"/>
            <a:ext cx="9263431" cy="4499985"/>
          </a:xfrm>
          <a:prstGeom prst="rect">
            <a:avLst/>
          </a:prstGeom>
        </p:spPr>
        <p:txBody>
          <a:bodyPr wrap="square" lIns="0" tIns="0" rIns="0" bIns="0" rtlCol="0" anchor="t">
            <a:spAutoFit/>
          </a:bodyPr>
          <a:lstStyle/>
          <a:p>
            <a:pPr>
              <a:lnSpc>
                <a:spcPts val="3152"/>
              </a:lnSpc>
            </a:pPr>
            <a:endParaRPr lang="en-US" sz="2584" dirty="0">
              <a:solidFill>
                <a:srgbClr val="000000"/>
              </a:solidFill>
              <a:latin typeface="Now"/>
            </a:endParaRPr>
          </a:p>
        </p:txBody>
      </p:sp>
      <p:pic>
        <p:nvPicPr>
          <p:cNvPr id="16" name="Рисунок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0" y="789709"/>
            <a:ext cx="4419600" cy="3314699"/>
          </a:xfrm>
          <a:prstGeom prst="rect">
            <a:avLst/>
          </a:prstGeom>
          <a:effectLst>
            <a:outerShdw blurRad="1270000" dist="50800" dir="5580000" algn="ctr" rotWithShape="0">
              <a:srgbClr val="000000">
                <a:alpha val="43137"/>
              </a:srgbClr>
            </a:outerShdw>
            <a:softEdge rad="31750"/>
          </a:effectLst>
        </p:spPr>
      </p:pic>
      <p:sp>
        <p:nvSpPr>
          <p:cNvPr id="17" name="TextBox 16"/>
          <p:cNvSpPr txBox="1"/>
          <p:nvPr/>
        </p:nvSpPr>
        <p:spPr>
          <a:xfrm>
            <a:off x="18745200" y="876300"/>
            <a:ext cx="7968032" cy="3108543"/>
          </a:xfrm>
          <a:prstGeom prst="rect">
            <a:avLst/>
          </a:prstGeom>
          <a:noFill/>
        </p:spPr>
        <p:txBody>
          <a:bodyPr wrap="square" rtlCol="0">
            <a:spAutoFit/>
          </a:bodyPr>
          <a:lstStyle/>
          <a:p>
            <a:r>
              <a:rPr lang="en-US" sz="2800" dirty="0">
                <a:latin typeface="Now" panose="020B0604020202020204" charset="0"/>
              </a:rPr>
              <a:t>The banking system is a network of financial institutions that collect savings and provide loans, stimulating economic growth. It ensures liquidity, manages risks, and facilitates international transactions, playing a key role in the global economy and monetary policy.</a:t>
            </a:r>
            <a:endParaRPr lang="ru-RU" sz="2800" dirty="0"/>
          </a:p>
        </p:txBody>
      </p:sp>
      <p:sp>
        <p:nvSpPr>
          <p:cNvPr id="18" name="TextBox 17"/>
          <p:cNvSpPr txBox="1"/>
          <p:nvPr/>
        </p:nvSpPr>
        <p:spPr>
          <a:xfrm>
            <a:off x="-10980420" y="4838700"/>
            <a:ext cx="11201400" cy="954107"/>
          </a:xfrm>
          <a:prstGeom prst="rect">
            <a:avLst/>
          </a:prstGeom>
          <a:noFill/>
        </p:spPr>
        <p:txBody>
          <a:bodyPr wrap="square" rtlCol="0">
            <a:spAutoFit/>
          </a:bodyPr>
          <a:lstStyle/>
          <a:p>
            <a:r>
              <a:rPr lang="en-US" sz="2800" dirty="0" smtClean="0">
                <a:latin typeface="Now" panose="020B0604020202020204" charset="0"/>
              </a:rPr>
              <a:t>The banking system mobilizes savings, risk management and global scaling and </a:t>
            </a:r>
            <a:r>
              <a:rPr lang="en-US" sz="2800" dirty="0" err="1" smtClean="0">
                <a:latin typeface="Now" panose="020B0604020202020204" charset="0"/>
              </a:rPr>
              <a:t>prospertity</a:t>
            </a:r>
            <a:endParaRPr lang="ru-RU" sz="28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500" fill="hold"/>
                                        <p:tgtEl>
                                          <p:spTgt spid="12"/>
                                        </p:tgtEl>
                                        <p:attrNameLst>
                                          <p:attrName>ppt_x</p:attrName>
                                          <p:attrName>ppt_y</p:attrName>
                                        </p:attrNameLst>
                                      </p:cBhvr>
                                    </p:animMotion>
                                  </p:childTnLst>
                                </p:cTn>
                              </p:par>
                              <p:par>
                                <p:cTn id="7" presetID="35" presetClass="path" presetSubtype="0" accel="50000" decel="50000" fill="hold" grpId="0" nodeType="withEffect">
                                  <p:stCondLst>
                                    <p:cond delay="250"/>
                                  </p:stCondLst>
                                  <p:childTnLst>
                                    <p:animMotion origin="layout" path="M 4.86111E-6 4.5679E-6 L -0.9553 0.00447 " pathEditMode="relative" rAng="0" ptsTypes="AA">
                                      <p:cBhvr>
                                        <p:cTn id="8" dur="500" fill="hold"/>
                                        <p:tgtEl>
                                          <p:spTgt spid="17"/>
                                        </p:tgtEl>
                                        <p:attrNameLst>
                                          <p:attrName>ppt_x</p:attrName>
                                          <p:attrName>ppt_y</p:attrName>
                                        </p:attrNameLst>
                                      </p:cBhvr>
                                      <p:rCtr x="-47769" y="216"/>
                                    </p:animMotion>
                                  </p:childTnLst>
                                </p:cTn>
                              </p:par>
                              <p:par>
                                <p:cTn id="9" presetID="35" presetClass="path" presetSubtype="0" accel="50000" decel="50000" fill="hold" nodeType="withEffect">
                                  <p:stCondLst>
                                    <p:cond delay="200"/>
                                  </p:stCondLst>
                                  <p:childTnLst>
                                    <p:animMotion origin="layout" path="M -0.01128 1.35802E-6 L -0.43333 -0.01975 " pathEditMode="relative" rAng="0" ptsTypes="AA">
                                      <p:cBhvr>
                                        <p:cTn id="10" dur="500" fill="hold"/>
                                        <p:tgtEl>
                                          <p:spTgt spid="16"/>
                                        </p:tgtEl>
                                        <p:attrNameLst>
                                          <p:attrName>ppt_x</p:attrName>
                                          <p:attrName>ppt_y</p:attrName>
                                        </p:attrNameLst>
                                      </p:cBhvr>
                                      <p:rCtr x="-21102" y="-988"/>
                                    </p:animMotion>
                                  </p:childTnLst>
                                </p:cTn>
                              </p:par>
                              <p:par>
                                <p:cTn id="11" presetID="63" presetClass="path" presetSubtype="0" accel="50000" decel="50000" fill="hold" grpId="0" nodeType="withEffect">
                                  <p:stCondLst>
                                    <p:cond delay="250"/>
                                  </p:stCondLst>
                                  <p:childTnLst>
                                    <p:animMotion origin="layout" path="M 0.0125 -0.00309 L 0.65208 -0.00139 " pathEditMode="relative" rAng="0" ptsTypes="AA">
                                      <p:cBhvr>
                                        <p:cTn id="12" dur="500" fill="hold"/>
                                        <p:tgtEl>
                                          <p:spTgt spid="18"/>
                                        </p:tgtEl>
                                        <p:attrNameLst>
                                          <p:attrName>ppt_x</p:attrName>
                                          <p:attrName>ppt_y</p:attrName>
                                        </p:attrNameLst>
                                      </p:cBhvr>
                                      <p:rCtr x="31979"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TextBox 12"/>
          <p:cNvSpPr txBox="1"/>
          <p:nvPr/>
        </p:nvSpPr>
        <p:spPr>
          <a:xfrm>
            <a:off x="-8229600" y="751735"/>
            <a:ext cx="7943215" cy="2260234"/>
          </a:xfrm>
          <a:prstGeom prst="rect">
            <a:avLst/>
          </a:prstGeom>
        </p:spPr>
        <p:txBody>
          <a:bodyPr wrap="square" lIns="0" tIns="0" rIns="0" bIns="0" rtlCol="0" anchor="t">
            <a:spAutoFit/>
          </a:bodyPr>
          <a:lstStyle/>
          <a:p>
            <a:pPr>
              <a:lnSpc>
                <a:spcPts val="8697"/>
              </a:lnSpc>
              <a:spcBef>
                <a:spcPct val="0"/>
              </a:spcBef>
            </a:pPr>
            <a:r>
              <a:rPr lang="en-US" sz="8000" dirty="0" smtClean="0">
                <a:solidFill>
                  <a:srgbClr val="404040"/>
                </a:solidFill>
                <a:latin typeface="Now Bold"/>
              </a:rPr>
              <a:t>BANKING SYSTEM of PMR</a:t>
            </a:r>
          </a:p>
        </p:txBody>
      </p:sp>
      <p:sp>
        <p:nvSpPr>
          <p:cNvPr id="21" name="TextBox 20"/>
          <p:cNvSpPr txBox="1"/>
          <p:nvPr/>
        </p:nvSpPr>
        <p:spPr>
          <a:xfrm>
            <a:off x="533400" y="10553700"/>
            <a:ext cx="8153400" cy="7478970"/>
          </a:xfrm>
          <a:prstGeom prst="rect">
            <a:avLst/>
          </a:prstGeom>
          <a:noFill/>
        </p:spPr>
        <p:txBody>
          <a:bodyPr wrap="square" rtlCol="0">
            <a:spAutoFit/>
          </a:bodyPr>
          <a:lstStyle/>
          <a:p>
            <a:r>
              <a:rPr lang="en-US" sz="2400" dirty="0" smtClean="0">
                <a:latin typeface="Now" panose="020B0604020202020204" charset="0"/>
              </a:rPr>
              <a:t>  Banking </a:t>
            </a:r>
            <a:r>
              <a:rPr lang="en-US" sz="2400" dirty="0">
                <a:latin typeface="Now" panose="020B0604020202020204" charset="0"/>
              </a:rPr>
              <a:t>system of </a:t>
            </a:r>
            <a:r>
              <a:rPr lang="en-US" sz="2400" dirty="0" err="1" smtClean="0">
                <a:latin typeface="Now" panose="020B0604020202020204" charset="0"/>
              </a:rPr>
              <a:t>Transnistria</a:t>
            </a:r>
            <a:r>
              <a:rPr lang="en-US" sz="2400" dirty="0" smtClean="0">
                <a:latin typeface="Now" panose="020B0604020202020204" charset="0"/>
              </a:rPr>
              <a:t>. </a:t>
            </a:r>
            <a:r>
              <a:rPr lang="en-US" sz="2400" dirty="0">
                <a:latin typeface="Now" panose="020B0604020202020204" charset="0"/>
              </a:rPr>
              <a:t>It consists of two levels: the </a:t>
            </a:r>
            <a:r>
              <a:rPr lang="en-US" sz="2400" dirty="0" err="1">
                <a:latin typeface="Now" panose="020B0604020202020204" charset="0"/>
              </a:rPr>
              <a:t>Transnistrian</a:t>
            </a:r>
            <a:r>
              <a:rPr lang="en-US" sz="2400" dirty="0">
                <a:latin typeface="Now" panose="020B0604020202020204" charset="0"/>
              </a:rPr>
              <a:t> Republican Bank and commercial banks. The Republican Bank regulates capital and risk adequacy and sets minimum capital requirements for all commercial banks registered in the country</a:t>
            </a:r>
            <a:r>
              <a:rPr lang="en-US" sz="2400" dirty="0" smtClean="0">
                <a:latin typeface="Now" panose="020B0604020202020204" charset="0"/>
              </a:rPr>
              <a:t>.</a:t>
            </a:r>
            <a:endParaRPr lang="ru-RU" sz="2400" dirty="0" smtClean="0">
              <a:latin typeface="Now" panose="020B0604020202020204" charset="0"/>
            </a:endParaRPr>
          </a:p>
          <a:p>
            <a:r>
              <a:rPr lang="en-US" sz="2400" dirty="0" smtClean="0">
                <a:latin typeface="Now" panose="020B0604020202020204" charset="0"/>
              </a:rPr>
              <a:t> </a:t>
            </a:r>
            <a:r>
              <a:rPr lang="en-US" sz="2400" dirty="0">
                <a:latin typeface="Now" panose="020B0604020202020204" charset="0"/>
              </a:rPr>
              <a:t> Main goals of the central bank:</a:t>
            </a:r>
          </a:p>
          <a:p>
            <a:r>
              <a:rPr lang="en-US" sz="2400" dirty="0" smtClean="0">
                <a:latin typeface="Now" panose="020B0604020202020204" charset="0"/>
              </a:rPr>
              <a:t>* Ensuring </a:t>
            </a:r>
            <a:r>
              <a:rPr lang="en-US" sz="2400" dirty="0">
                <a:latin typeface="Now" panose="020B0604020202020204" charset="0"/>
              </a:rPr>
              <a:t>the implementation of key directions of unified state monetary policy.</a:t>
            </a:r>
          </a:p>
          <a:p>
            <a:r>
              <a:rPr lang="en-US" sz="2400" dirty="0" smtClean="0">
                <a:latin typeface="Now" panose="020B0604020202020204" charset="0"/>
              </a:rPr>
              <a:t>* Maintaining </a:t>
            </a:r>
            <a:r>
              <a:rPr lang="en-US" sz="2400" dirty="0">
                <a:latin typeface="Now" panose="020B0604020202020204" charset="0"/>
              </a:rPr>
              <a:t>stability and development of the banking system.</a:t>
            </a:r>
          </a:p>
          <a:p>
            <a:r>
              <a:rPr lang="en-US" sz="2400" dirty="0" smtClean="0">
                <a:latin typeface="Now" panose="020B0604020202020204" charset="0"/>
              </a:rPr>
              <a:t>* Establishing </a:t>
            </a:r>
            <a:r>
              <a:rPr lang="en-US" sz="2400" dirty="0">
                <a:latin typeface="Now" panose="020B0604020202020204" charset="0"/>
              </a:rPr>
              <a:t>and maintaining conditions for the country's consistent and sustainable economic development.</a:t>
            </a:r>
          </a:p>
          <a:p>
            <a:r>
              <a:rPr lang="en-US" sz="2400" dirty="0" smtClean="0">
                <a:latin typeface="Now" panose="020B0604020202020204" charset="0"/>
              </a:rPr>
              <a:t>* Ensuring </a:t>
            </a:r>
            <a:r>
              <a:rPr lang="en-US" sz="2400" dirty="0">
                <a:latin typeface="Now" panose="020B0604020202020204" charset="0"/>
              </a:rPr>
              <a:t>the stability of the national currency.</a:t>
            </a:r>
          </a:p>
          <a:p>
            <a:endParaRPr lang="en-US" sz="2400" dirty="0" smtClean="0">
              <a:latin typeface="Now" panose="020B0604020202020204" charset="0"/>
            </a:endParaRPr>
          </a:p>
          <a:p>
            <a:r>
              <a:rPr lang="en-US" sz="2400" dirty="0" smtClean="0">
                <a:latin typeface="Now" panose="020B0604020202020204" charset="0"/>
              </a:rPr>
              <a:t>Profit-making </a:t>
            </a:r>
            <a:r>
              <a:rPr lang="en-US" sz="2400" dirty="0">
                <a:latin typeface="Now" panose="020B0604020202020204" charset="0"/>
              </a:rPr>
              <a:t>is not the primary goal of the central bank's activities.</a:t>
            </a:r>
          </a:p>
          <a:p>
            <a:endParaRPr lang="en-US" sz="2400" dirty="0" smtClean="0">
              <a:latin typeface="Now" panose="020B0604020202020204" charset="0"/>
            </a:endParaRPr>
          </a:p>
          <a:p>
            <a:endParaRPr lang="ru-RU" sz="2400" dirty="0"/>
          </a:p>
        </p:txBody>
      </p:sp>
      <p:pic>
        <p:nvPicPr>
          <p:cNvPr id="24" name="Рисунок 23"/>
          <p:cNvPicPr>
            <a:picLocks noChangeAspect="1"/>
          </p:cNvPicPr>
          <p:nvPr/>
        </p:nvPicPr>
        <p:blipFill rotWithShape="1">
          <a:blip r:embed="rId2">
            <a:extLst>
              <a:ext uri="{28A0092B-C50C-407E-A947-70E740481C1C}">
                <a14:useLocalDpi xmlns:a14="http://schemas.microsoft.com/office/drawing/2010/main" val="0"/>
              </a:ext>
            </a:extLst>
          </a:blip>
          <a:srcRect l="6958" t="-926" r="22608" b="-926"/>
          <a:stretch/>
        </p:blipFill>
        <p:spPr>
          <a:xfrm>
            <a:off x="19202400" y="1028700"/>
            <a:ext cx="6508866" cy="8839200"/>
          </a:xfrm>
          <a:prstGeom prst="rect">
            <a:avLst/>
          </a:prstGeom>
          <a:effectLst>
            <a:glow>
              <a:schemeClr val="accent1">
                <a:alpha val="40000"/>
              </a:schemeClr>
            </a:glow>
            <a:outerShdw blurRad="1244600" dist="50800" dir="5400000" algn="ctr" rotWithShape="0">
              <a:srgbClr val="000000">
                <a:alpha val="43137"/>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5E-6 -3.7037E-7 L 0.48281 0.00602 " pathEditMode="relative" rAng="0" ptsTypes="AA">
                                      <p:cBhvr>
                                        <p:cTn id="6" dur="500" fill="hold"/>
                                        <p:tgtEl>
                                          <p:spTgt spid="12"/>
                                        </p:tgtEl>
                                        <p:attrNameLst>
                                          <p:attrName>ppt_x</p:attrName>
                                          <p:attrName>ppt_y</p:attrName>
                                        </p:attrNameLst>
                                      </p:cBhvr>
                                      <p:rCtr x="24141" y="293"/>
                                    </p:animMotion>
                                  </p:childTnLst>
                                </p:cTn>
                              </p:par>
                              <p:par>
                                <p:cTn id="7" presetID="35" presetClass="path" presetSubtype="0" accel="50000" decel="50000" fill="hold" nodeType="withEffect">
                                  <p:stCondLst>
                                    <p:cond delay="200"/>
                                  </p:stCondLst>
                                  <p:childTnLst>
                                    <p:animMotion origin="layout" path="M -1.38889E-6 3.7037E-7 L -0.47378 3.7037E-7 " pathEditMode="relative" rAng="0" ptsTypes="AA">
                                      <p:cBhvr>
                                        <p:cTn id="8" dur="500" fill="hold"/>
                                        <p:tgtEl>
                                          <p:spTgt spid="24"/>
                                        </p:tgtEl>
                                        <p:attrNameLst>
                                          <p:attrName>ppt_x</p:attrName>
                                          <p:attrName>ppt_y</p:attrName>
                                        </p:attrNameLst>
                                      </p:cBhvr>
                                      <p:rCtr x="-23689" y="0"/>
                                    </p:animMotion>
                                  </p:childTnLst>
                                </p:cTn>
                              </p:par>
                              <p:par>
                                <p:cTn id="9" presetID="64" presetClass="path" presetSubtype="0" accel="50000" decel="50000" fill="hold" grpId="0" nodeType="withEffect">
                                  <p:stCondLst>
                                    <p:cond delay="250"/>
                                  </p:stCondLst>
                                  <p:childTnLst>
                                    <p:animMotion origin="layout" path="M -3.33333E-6 -1.85185E-6 L -0.00208 -0.73379 " pathEditMode="relative" rAng="0" ptsTypes="AA">
                                      <p:cBhvr>
                                        <p:cTn id="10" dur="550" fill="hold"/>
                                        <p:tgtEl>
                                          <p:spTgt spid="21"/>
                                        </p:tgtEl>
                                        <p:attrNameLst>
                                          <p:attrName>ppt_x</p:attrName>
                                          <p:attrName>ppt_y</p:attrName>
                                        </p:attrNameLst>
                                      </p:cBhvr>
                                      <p:rCtr x="-104" y="-366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888460" y="7658100"/>
            <a:ext cx="7367079" cy="2244204"/>
          </a:xfrm>
          <a:prstGeom prst="rect">
            <a:avLst/>
          </a:prstGeom>
        </p:spPr>
        <p:txBody>
          <a:bodyPr wrap="square" lIns="0" tIns="0" rIns="0" bIns="0" rtlCol="0" anchor="t">
            <a:spAutoFit/>
          </a:bodyPr>
          <a:lstStyle/>
          <a:p>
            <a:pPr>
              <a:lnSpc>
                <a:spcPts val="2499"/>
              </a:lnSpc>
            </a:pPr>
            <a:r>
              <a:rPr lang="en-US" sz="2000" dirty="0">
                <a:latin typeface="Now" panose="020B0604020202020204" charset="0"/>
              </a:rPr>
              <a:t>The banking system plays a pivotal role in the economy by mobilizing savings and directing them towards productive purposes through loans and investments. It ensures financial stability by providing liquidity and managing risks, while also influencing international trade and monetary policy, laying the foundation for growth and prosperity on a global scale.</a:t>
            </a:r>
            <a:endParaRPr lang="en-US" sz="2000" dirty="0">
              <a:solidFill>
                <a:srgbClr val="000000"/>
              </a:solidFill>
              <a:latin typeface="Now" panose="020B0604020202020204" charset="0"/>
            </a:endParaRPr>
          </a:p>
        </p:txBody>
      </p:sp>
      <p:sp>
        <p:nvSpPr>
          <p:cNvPr id="8" name="TextBox 8"/>
          <p:cNvSpPr txBox="1"/>
          <p:nvPr/>
        </p:nvSpPr>
        <p:spPr>
          <a:xfrm>
            <a:off x="-7848600" y="5829300"/>
            <a:ext cx="6005075" cy="1250342"/>
          </a:xfrm>
          <a:prstGeom prst="rect">
            <a:avLst/>
          </a:prstGeom>
        </p:spPr>
        <p:txBody>
          <a:bodyPr lIns="0" tIns="0" rIns="0" bIns="0" rtlCol="0" anchor="t">
            <a:spAutoFit/>
          </a:bodyPr>
          <a:lstStyle/>
          <a:p>
            <a:pPr>
              <a:lnSpc>
                <a:spcPts val="9760"/>
              </a:lnSpc>
              <a:spcBef>
                <a:spcPct val="0"/>
              </a:spcBef>
            </a:pPr>
            <a:r>
              <a:rPr lang="en-US" sz="8000" dirty="0" smtClean="0">
                <a:solidFill>
                  <a:srgbClr val="404040"/>
                </a:solidFill>
                <a:latin typeface="Now Bold"/>
              </a:rPr>
              <a:t>ROLE</a:t>
            </a:r>
            <a:endParaRPr lang="en-US" sz="8000" dirty="0">
              <a:solidFill>
                <a:srgbClr val="404040"/>
              </a:solidFill>
              <a:latin typeface="Now Bold"/>
            </a:endParaRPr>
          </a:p>
        </p:txBody>
      </p:sp>
      <p:sp>
        <p:nvSpPr>
          <p:cNvPr id="9" name="TextBox 9"/>
          <p:cNvSpPr txBox="1"/>
          <p:nvPr/>
        </p:nvSpPr>
        <p:spPr>
          <a:xfrm>
            <a:off x="-4953000" y="5833137"/>
            <a:ext cx="6866995" cy="1246505"/>
          </a:xfrm>
          <a:prstGeom prst="rect">
            <a:avLst/>
          </a:prstGeom>
        </p:spPr>
        <p:txBody>
          <a:bodyPr lIns="0" tIns="0" rIns="0" bIns="0" rtlCol="0" anchor="t">
            <a:spAutoFit/>
          </a:bodyPr>
          <a:lstStyle/>
          <a:p>
            <a:pPr>
              <a:lnSpc>
                <a:spcPts val="9760"/>
              </a:lnSpc>
              <a:spcBef>
                <a:spcPct val="0"/>
              </a:spcBef>
            </a:pPr>
            <a:r>
              <a:rPr lang="en-US" sz="8000" dirty="0" smtClean="0">
                <a:solidFill>
                  <a:srgbClr val="404040"/>
                </a:solidFill>
                <a:latin typeface="Now Bold"/>
              </a:rPr>
              <a:t>STABILITY</a:t>
            </a:r>
            <a:endParaRPr lang="en-US" sz="8000" dirty="0">
              <a:solidFill>
                <a:srgbClr val="404040"/>
              </a:solidFill>
              <a:latin typeface="Now Bold"/>
            </a:endParaRPr>
          </a:p>
        </p:txBody>
      </p:sp>
      <p:pic>
        <p:nvPicPr>
          <p:cNvPr id="23" name="Рисунок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6600" y="1736965"/>
            <a:ext cx="4535838" cy="3105161"/>
          </a:xfrm>
          <a:prstGeom prst="rect">
            <a:avLst/>
          </a:prstGeom>
          <a:effectLst>
            <a:outerShdw blurRad="584200" dist="50800" dir="5400000" algn="ctr" rotWithShape="0">
              <a:srgbClr val="000000">
                <a:alpha val="43137"/>
              </a:srgbClr>
            </a:outerShdw>
          </a:effectLst>
        </p:spPr>
      </p:pic>
      <p:pic>
        <p:nvPicPr>
          <p:cNvPr id="24" name="Рисунок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600" y="1938469"/>
            <a:ext cx="4523664" cy="2702152"/>
          </a:xfrm>
          <a:prstGeom prst="rect">
            <a:avLst/>
          </a:prstGeom>
          <a:effectLst>
            <a:outerShdw blurRad="698500" dist="50800" dir="5400000" algn="ctr" rotWithShape="0">
              <a:srgbClr val="000000">
                <a:alpha val="43137"/>
              </a:srgbClr>
            </a:outerShdw>
          </a:effectLst>
        </p:spPr>
      </p:pic>
      <p:sp>
        <p:nvSpPr>
          <p:cNvPr id="25" name="TextBox 24"/>
          <p:cNvSpPr txBox="1"/>
          <p:nvPr/>
        </p:nvSpPr>
        <p:spPr>
          <a:xfrm>
            <a:off x="8610600" y="7502929"/>
            <a:ext cx="9296400" cy="2554545"/>
          </a:xfrm>
          <a:prstGeom prst="rect">
            <a:avLst/>
          </a:prstGeom>
          <a:noFill/>
        </p:spPr>
        <p:txBody>
          <a:bodyPr wrap="square" rtlCol="0">
            <a:spAutoFit/>
          </a:bodyPr>
          <a:lstStyle/>
          <a:p>
            <a:r>
              <a:rPr lang="en-US" sz="2000" dirty="0" smtClean="0">
                <a:latin typeface="Now" panose="020B0604020202020204" charset="0"/>
              </a:rPr>
              <a:t>Ensuring </a:t>
            </a:r>
            <a:r>
              <a:rPr lang="en-US" sz="2000" dirty="0">
                <a:latin typeface="Now" panose="020B0604020202020204" charset="0"/>
              </a:rPr>
              <a:t>financial stability through effective registration of foreign investments and participation in deposit insurance</a:t>
            </a:r>
            <a:r>
              <a:rPr lang="en-US" sz="2000" dirty="0" smtClean="0">
                <a:latin typeface="Now" panose="020B0604020202020204" charset="0"/>
              </a:rPr>
              <a:t>.</a:t>
            </a:r>
            <a:r>
              <a:rPr lang="ru-RU" sz="2000" dirty="0" smtClean="0"/>
              <a:t> </a:t>
            </a:r>
            <a:r>
              <a:rPr lang="en-US" sz="2000" dirty="0" smtClean="0">
                <a:latin typeface="Now" panose="020B0604020202020204" charset="0"/>
              </a:rPr>
              <a:t>Effective </a:t>
            </a:r>
            <a:r>
              <a:rPr lang="en-US" sz="2000" dirty="0">
                <a:latin typeface="Now" panose="020B0604020202020204" charset="0"/>
              </a:rPr>
              <a:t>regulation and supervision of insurance activities to protect the interests of policyholders and ensure the sustainability of the sector</a:t>
            </a:r>
            <a:r>
              <a:rPr lang="en-US" sz="2000" dirty="0" smtClean="0">
                <a:latin typeface="Now" panose="020B0604020202020204" charset="0"/>
              </a:rPr>
              <a:t>.</a:t>
            </a:r>
            <a:r>
              <a:rPr lang="ru-RU" sz="2000" dirty="0" smtClean="0"/>
              <a:t> </a:t>
            </a:r>
            <a:r>
              <a:rPr lang="en-US" sz="2000" dirty="0" smtClean="0">
                <a:latin typeface="Now" panose="020B0604020202020204" charset="0"/>
              </a:rPr>
              <a:t>Enhancing </a:t>
            </a:r>
            <a:r>
              <a:rPr lang="en-US" sz="2000" dirty="0">
                <a:latin typeface="Now" panose="020B0604020202020204" charset="0"/>
              </a:rPr>
              <a:t>transparency and reliability of financial reporting of insurance organizations by adopting accounting standards</a:t>
            </a:r>
            <a:r>
              <a:rPr lang="en-US" sz="2000" dirty="0" smtClean="0">
                <a:latin typeface="Now" panose="020B0604020202020204" charset="0"/>
              </a:rPr>
              <a:t>.</a:t>
            </a:r>
            <a:r>
              <a:rPr lang="ru-RU" sz="2000" dirty="0" smtClean="0"/>
              <a:t> </a:t>
            </a:r>
            <a:r>
              <a:rPr lang="en-US" sz="2000" dirty="0" smtClean="0">
                <a:latin typeface="Now" panose="020B0604020202020204" charset="0"/>
              </a:rPr>
              <a:t>Maintaining </a:t>
            </a:r>
            <a:r>
              <a:rPr lang="en-US" sz="2000" dirty="0">
                <a:latin typeface="Now" panose="020B0604020202020204" charset="0"/>
              </a:rPr>
              <a:t>financial stability by ensuring exchange rate stability and effective regulation of foreign exchange operations.</a:t>
            </a:r>
            <a:endParaRPr lang="ru-RU" sz="2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91667E-6 -3.45679E-6 L 0.30807 -0.00169 " pathEditMode="relative" rAng="0" ptsTypes="AA">
                                      <p:cBhvr>
                                        <p:cTn id="6" dur="500" fill="hold"/>
                                        <p:tgtEl>
                                          <p:spTgt spid="9"/>
                                        </p:tgtEl>
                                        <p:attrNameLst>
                                          <p:attrName>ppt_x</p:attrName>
                                          <p:attrName>ppt_y</p:attrName>
                                        </p:attrNameLst>
                                      </p:cBhvr>
                                      <p:rCtr x="15399" y="-93"/>
                                    </p:animMotion>
                                  </p:childTnLst>
                                </p:cTn>
                              </p:par>
                              <p:par>
                                <p:cTn id="7" presetID="63" presetClass="path" presetSubtype="0" accel="50000" decel="50000" fill="hold" grpId="0" nodeType="withEffect">
                                  <p:stCondLst>
                                    <p:cond delay="300"/>
                                  </p:stCondLst>
                                  <p:childTnLst>
                                    <p:animMotion origin="layout" path="M 5.55556E-7 8.64198E-7 L 1.06076 0.00586 " pathEditMode="relative" rAng="0" ptsTypes="AA">
                                      <p:cBhvr>
                                        <p:cTn id="8" dur="500" fill="hold"/>
                                        <p:tgtEl>
                                          <p:spTgt spid="8"/>
                                        </p:tgtEl>
                                        <p:attrNameLst>
                                          <p:attrName>ppt_x</p:attrName>
                                          <p:attrName>ppt_y</p:attrName>
                                        </p:attrNameLst>
                                      </p:cBhvr>
                                      <p:rCtr x="53038" y="293"/>
                                    </p:animMotion>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42" presetClass="path" presetSubtype="0" accel="50000" decel="50000" fill="hold" nodeType="withEffect">
                                  <p:stCondLst>
                                    <p:cond delay="100"/>
                                  </p:stCondLst>
                                  <p:childTnLst>
                                    <p:animMotion origin="layout" path="M 1.66667E-6 -3.08642E-6 L -0.92813 0.00988 " pathEditMode="relative" rAng="0" ptsTypes="AA">
                                      <p:cBhvr>
                                        <p:cTn id="18" dur="500" fill="hold"/>
                                        <p:tgtEl>
                                          <p:spTgt spid="23"/>
                                        </p:tgtEl>
                                        <p:attrNameLst>
                                          <p:attrName>ppt_x</p:attrName>
                                          <p:attrName>ppt_y</p:attrName>
                                        </p:attrNameLst>
                                      </p:cBhvr>
                                      <p:rCtr x="-46406" y="494"/>
                                    </p:animMotion>
                                  </p:childTnLst>
                                </p:cTn>
                              </p:par>
                              <p:par>
                                <p:cTn id="19" presetID="35" presetClass="path" presetSubtype="0" accel="50000" decel="50000" fill="hold" nodeType="withEffect">
                                  <p:stCondLst>
                                    <p:cond delay="600"/>
                                  </p:stCondLst>
                                  <p:childTnLst>
                                    <p:animMotion origin="layout" path="M -4.58333E-6 -3.08642E-6 L -0.49036 0.00988 " pathEditMode="relative" rAng="0" ptsTypes="AA">
                                      <p:cBhvr>
                                        <p:cTn id="20" dur="500" fill="hold"/>
                                        <p:tgtEl>
                                          <p:spTgt spid="24"/>
                                        </p:tgtEl>
                                        <p:attrNameLst>
                                          <p:attrName>ppt_x</p:attrName>
                                          <p:attrName>ppt_y</p:attrName>
                                        </p:attrNameLst>
                                      </p:cBhvr>
                                      <p:rCtr x="-24523" y="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15"/>
          <p:cNvSpPr txBox="1"/>
          <p:nvPr/>
        </p:nvSpPr>
        <p:spPr>
          <a:xfrm>
            <a:off x="4155192" y="-2171700"/>
            <a:ext cx="8119922" cy="2000548"/>
          </a:xfrm>
          <a:prstGeom prst="rect">
            <a:avLst/>
          </a:prstGeom>
        </p:spPr>
        <p:txBody>
          <a:bodyPr wrap="square" lIns="0" tIns="0" rIns="0" bIns="0" rtlCol="0" anchor="t">
            <a:spAutoFit/>
          </a:bodyPr>
          <a:lstStyle/>
          <a:p>
            <a:pPr>
              <a:lnSpc>
                <a:spcPts val="7775"/>
              </a:lnSpc>
              <a:spcBef>
                <a:spcPct val="0"/>
              </a:spcBef>
            </a:pPr>
            <a:r>
              <a:rPr lang="en-US" sz="6373" dirty="0" smtClean="0">
                <a:solidFill>
                  <a:srgbClr val="404040"/>
                </a:solidFill>
                <a:latin typeface="Now Bold"/>
              </a:rPr>
              <a:t>BANKING SYSTEM of ENGLAND</a:t>
            </a:r>
            <a:endParaRPr lang="en-US" sz="6373" dirty="0">
              <a:solidFill>
                <a:srgbClr val="404040"/>
              </a:solidFill>
              <a:latin typeface="Now Bold"/>
            </a:endParaRPr>
          </a:p>
        </p:txBody>
      </p:sp>
      <p:sp>
        <p:nvSpPr>
          <p:cNvPr id="16" name="TextBox 16"/>
          <p:cNvSpPr txBox="1"/>
          <p:nvPr/>
        </p:nvSpPr>
        <p:spPr>
          <a:xfrm>
            <a:off x="18592800" y="3480437"/>
            <a:ext cx="9310847" cy="4090863"/>
          </a:xfrm>
          <a:prstGeom prst="rect">
            <a:avLst/>
          </a:prstGeom>
        </p:spPr>
        <p:txBody>
          <a:bodyPr wrap="square" lIns="0" tIns="0" rIns="0" bIns="0" rtlCol="0" anchor="t">
            <a:spAutoFit/>
          </a:bodyPr>
          <a:lstStyle/>
          <a:p>
            <a:pPr>
              <a:lnSpc>
                <a:spcPts val="2913"/>
              </a:lnSpc>
            </a:pPr>
            <a:r>
              <a:rPr lang="en-US" sz="2388" b="1" dirty="0" smtClean="0">
                <a:solidFill>
                  <a:srgbClr val="000000"/>
                </a:solidFill>
                <a:latin typeface="Now"/>
              </a:rPr>
              <a:t>Has 3 structures.</a:t>
            </a:r>
          </a:p>
          <a:p>
            <a:pPr>
              <a:lnSpc>
                <a:spcPts val="2913"/>
              </a:lnSpc>
            </a:pPr>
            <a:r>
              <a:rPr lang="en-US" sz="2388" b="1" dirty="0" smtClean="0">
                <a:solidFill>
                  <a:srgbClr val="000000"/>
                </a:solidFill>
                <a:latin typeface="Now"/>
              </a:rPr>
              <a:t>1 st </a:t>
            </a:r>
            <a:r>
              <a:rPr lang="en-US" sz="2388" dirty="0" smtClean="0">
                <a:solidFill>
                  <a:srgbClr val="000000"/>
                </a:solidFill>
                <a:latin typeface="Now"/>
              </a:rPr>
              <a:t>is </a:t>
            </a:r>
            <a:r>
              <a:rPr lang="en-US" sz="2388" dirty="0">
                <a:solidFill>
                  <a:srgbClr val="000000"/>
                </a:solidFill>
                <a:latin typeface="Now"/>
              </a:rPr>
              <a:t>occupied by the Bank of England, whose main objectives include supporting the exchange rate of the national currency and ensuring the stability and competitiveness of the financial </a:t>
            </a:r>
            <a:r>
              <a:rPr lang="en-US" sz="2388" dirty="0" smtClean="0">
                <a:solidFill>
                  <a:srgbClr val="000000"/>
                </a:solidFill>
                <a:latin typeface="Now"/>
              </a:rPr>
              <a:t>system</a:t>
            </a:r>
            <a:endParaRPr lang="en-US" sz="2388" dirty="0">
              <a:solidFill>
                <a:srgbClr val="000000"/>
              </a:solidFill>
              <a:latin typeface="Now"/>
            </a:endParaRPr>
          </a:p>
          <a:p>
            <a:pPr>
              <a:lnSpc>
                <a:spcPts val="2913"/>
              </a:lnSpc>
            </a:pPr>
            <a:r>
              <a:rPr lang="en-US" sz="2388" b="1" dirty="0" smtClean="0">
                <a:solidFill>
                  <a:srgbClr val="000000"/>
                </a:solidFill>
                <a:latin typeface="Now"/>
              </a:rPr>
              <a:t>2nd </a:t>
            </a:r>
            <a:r>
              <a:rPr lang="en-US" sz="2388" dirty="0">
                <a:solidFill>
                  <a:srgbClr val="000000"/>
                </a:solidFill>
                <a:latin typeface="Now"/>
              </a:rPr>
              <a:t>is occupied by specialized commercial banks, controlled by both residents and non-residents, and securities </a:t>
            </a:r>
            <a:r>
              <a:rPr lang="en-US" sz="2388" dirty="0" smtClean="0">
                <a:solidFill>
                  <a:srgbClr val="000000"/>
                </a:solidFill>
                <a:latin typeface="Now"/>
              </a:rPr>
              <a:t>companies. </a:t>
            </a:r>
            <a:r>
              <a:rPr lang="en-US" sz="2388" b="1" dirty="0" smtClean="0">
                <a:solidFill>
                  <a:srgbClr val="000000"/>
                </a:solidFill>
                <a:latin typeface="Now"/>
              </a:rPr>
              <a:t>3rd</a:t>
            </a:r>
            <a:r>
              <a:rPr lang="en-US" sz="2388" dirty="0" smtClean="0">
                <a:solidFill>
                  <a:srgbClr val="000000"/>
                </a:solidFill>
                <a:latin typeface="Now"/>
              </a:rPr>
              <a:t> </a:t>
            </a:r>
            <a:r>
              <a:rPr lang="en-US" sz="2388" dirty="0">
                <a:solidFill>
                  <a:srgbClr val="000000"/>
                </a:solidFill>
                <a:latin typeface="Now"/>
              </a:rPr>
              <a:t>is represented by building societies and credit unions</a:t>
            </a:r>
            <a:r>
              <a:rPr lang="en-US" sz="2388" dirty="0" smtClean="0">
                <a:solidFill>
                  <a:srgbClr val="000000"/>
                </a:solidFill>
                <a:latin typeface="Now"/>
              </a:rPr>
              <a:t>. All </a:t>
            </a:r>
            <a:r>
              <a:rPr lang="en-US" sz="2388" dirty="0">
                <a:solidFill>
                  <a:srgbClr val="000000"/>
                </a:solidFill>
                <a:latin typeface="Now"/>
              </a:rPr>
              <a:t>commercial banks of Great Britain are divided into three types depending on their specialization: clearing, trading and savings banks.</a:t>
            </a:r>
          </a:p>
        </p:txBody>
      </p:sp>
      <p:pic>
        <p:nvPicPr>
          <p:cNvPr id="22" name="Рисунок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5650" y="4051193"/>
            <a:ext cx="2494780" cy="3520107"/>
          </a:xfrm>
          <a:prstGeom prst="rect">
            <a:avLst/>
          </a:prstGeom>
        </p:spPr>
      </p:pic>
      <p:pic>
        <p:nvPicPr>
          <p:cNvPr id="23" name="Рисунок 22"/>
          <p:cNvPicPr>
            <a:picLocks noChangeAspect="1"/>
          </p:cNvPicPr>
          <p:nvPr/>
        </p:nvPicPr>
        <p:blipFill rotWithShape="1">
          <a:blip r:embed="rId3" cstate="print">
            <a:extLst>
              <a:ext uri="{28A0092B-C50C-407E-A947-70E740481C1C}">
                <a14:useLocalDpi xmlns:a14="http://schemas.microsoft.com/office/drawing/2010/main" val="0"/>
              </a:ext>
            </a:extLst>
          </a:blip>
          <a:srcRect l="28638" t="313" r="2950" b="-2149"/>
          <a:stretch/>
        </p:blipFill>
        <p:spPr>
          <a:xfrm>
            <a:off x="-3295650" y="4253928"/>
            <a:ext cx="3276600" cy="3114638"/>
          </a:xfrm>
          <a:prstGeom prst="rect">
            <a:avLst/>
          </a:prstGeom>
        </p:spPr>
      </p:pic>
      <p:pic>
        <p:nvPicPr>
          <p:cNvPr id="24" name="Рисунок 23"/>
          <p:cNvPicPr>
            <a:picLocks noChangeAspect="1"/>
          </p:cNvPicPr>
          <p:nvPr/>
        </p:nvPicPr>
        <p:blipFill rotWithShape="1">
          <a:blip r:embed="rId4">
            <a:extLst>
              <a:ext uri="{28A0092B-C50C-407E-A947-70E740481C1C}">
                <a14:useLocalDpi xmlns:a14="http://schemas.microsoft.com/office/drawing/2010/main" val="0"/>
              </a:ext>
            </a:extLst>
          </a:blip>
          <a:srcRect l="1131" t="58488" r="-1131" b="-2"/>
          <a:stretch/>
        </p:blipFill>
        <p:spPr>
          <a:xfrm>
            <a:off x="18573750" y="7886700"/>
            <a:ext cx="9157595" cy="217430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500" fill="hold"/>
                                        <p:tgtEl>
                                          <p:spTgt spid="15"/>
                                        </p:tgtEl>
                                        <p:attrNameLst>
                                          <p:attrName>ppt_x</p:attrName>
                                          <p:attrName>ppt_y</p:attrName>
                                        </p:attrNameLst>
                                      </p:cBhvr>
                                    </p:animMotion>
                                  </p:childTnLst>
                                </p:cTn>
                              </p:par>
                              <p:par>
                                <p:cTn id="7" presetID="42" presetClass="path" presetSubtype="0" accel="50000" decel="50000" fill="hold" nodeType="withEffect">
                                  <p:stCondLst>
                                    <p:cond delay="500"/>
                                  </p:stCondLst>
                                  <p:childTnLst>
                                    <p:animMotion origin="layout" path="M -5E-6 8.64198E-7 L 0.19072 -0.00571 " pathEditMode="relative" rAng="0" ptsTypes="AA">
                                      <p:cBhvr>
                                        <p:cTn id="8" dur="500" fill="hold"/>
                                        <p:tgtEl>
                                          <p:spTgt spid="23"/>
                                        </p:tgtEl>
                                        <p:attrNameLst>
                                          <p:attrName>ppt_x</p:attrName>
                                          <p:attrName>ppt_y</p:attrName>
                                        </p:attrNameLst>
                                      </p:cBhvr>
                                      <p:rCtr x="9531" y="-293"/>
                                    </p:animMotion>
                                  </p:childTnLst>
                                </p:cTn>
                              </p:par>
                              <p:par>
                                <p:cTn id="9" presetID="63" presetClass="path" presetSubtype="0" accel="50000" decel="50000" fill="hold" nodeType="withEffect">
                                  <p:stCondLst>
                                    <p:cond delay="500"/>
                                  </p:stCondLst>
                                  <p:childTnLst>
                                    <p:animMotion origin="layout" path="M 0.04748 0.00186 L 0.38281 0.00926 " pathEditMode="relative" rAng="0" ptsTypes="AA">
                                      <p:cBhvr>
                                        <p:cTn id="10" dur="500" fill="hold"/>
                                        <p:tgtEl>
                                          <p:spTgt spid="22"/>
                                        </p:tgtEl>
                                        <p:attrNameLst>
                                          <p:attrName>ppt_x</p:attrName>
                                          <p:attrName>ppt_y</p:attrName>
                                        </p:attrNameLst>
                                      </p:cBhvr>
                                      <p:rCtr x="16762" y="370"/>
                                    </p:animMotion>
                                  </p:childTnLst>
                                </p:cTn>
                              </p:par>
                              <p:par>
                                <p:cTn id="11" presetID="35" presetClass="path" presetSubtype="0" accel="50000" decel="50000" fill="hold" grpId="0" nodeType="withEffect">
                                  <p:stCondLst>
                                    <p:cond delay="250"/>
                                  </p:stCondLst>
                                  <p:childTnLst>
                                    <p:animMotion origin="layout" path="M -5.55556E-7 2.96296E-6 L -0.56701 -0.00741 " pathEditMode="relative" rAng="0" ptsTypes="AA">
                                      <p:cBhvr>
                                        <p:cTn id="12" dur="500" fill="hold"/>
                                        <p:tgtEl>
                                          <p:spTgt spid="16"/>
                                        </p:tgtEl>
                                        <p:attrNameLst>
                                          <p:attrName>ppt_x</p:attrName>
                                          <p:attrName>ppt_y</p:attrName>
                                        </p:attrNameLst>
                                      </p:cBhvr>
                                      <p:rCtr x="-28351" y="-370"/>
                                    </p:animMotion>
                                  </p:childTnLst>
                                </p:cTn>
                              </p:par>
                              <p:par>
                                <p:cTn id="13" presetID="35" presetClass="path" presetSubtype="0" accel="50000" decel="50000" fill="hold" nodeType="withEffect">
                                  <p:stCondLst>
                                    <p:cond delay="330"/>
                                  </p:stCondLst>
                                  <p:childTnLst>
                                    <p:animMotion origin="layout" path="M -2.22222E-6 3.45679E-6 L -0.55347 -0.00201 " pathEditMode="relative" rAng="0" ptsTypes="AA">
                                      <p:cBhvr>
                                        <p:cTn id="14" dur="500" fill="hold"/>
                                        <p:tgtEl>
                                          <p:spTgt spid="24"/>
                                        </p:tgtEl>
                                        <p:attrNameLst>
                                          <p:attrName>ppt_x</p:attrName>
                                          <p:attrName>ppt_y</p:attrName>
                                        </p:attrNameLst>
                                      </p:cBhvr>
                                      <p:rCtr x="-27674" y="-1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2671312" y="3733023"/>
            <a:ext cx="5342623" cy="1149097"/>
          </a:xfrm>
          <a:prstGeom prst="rect">
            <a:avLst/>
          </a:prstGeom>
        </p:spPr>
        <p:txBody>
          <a:bodyPr lIns="0" tIns="0" rIns="0" bIns="0" rtlCol="0" anchor="t">
            <a:spAutoFit/>
          </a:bodyPr>
          <a:lstStyle/>
          <a:p>
            <a:pPr>
              <a:lnSpc>
                <a:spcPts val="8989"/>
              </a:lnSpc>
              <a:spcBef>
                <a:spcPct val="0"/>
              </a:spcBef>
            </a:pPr>
            <a:r>
              <a:rPr lang="en-US" sz="7368" dirty="0" smtClean="0">
                <a:solidFill>
                  <a:srgbClr val="404040"/>
                </a:solidFill>
                <a:latin typeface="Now Bold"/>
              </a:rPr>
              <a:t>Role</a:t>
            </a:r>
            <a:endParaRPr lang="en-US" sz="7368" dirty="0">
              <a:solidFill>
                <a:srgbClr val="404040"/>
              </a:solidFill>
              <a:latin typeface="Now Bold"/>
            </a:endParaRPr>
          </a:p>
        </p:txBody>
      </p:sp>
      <p:sp>
        <p:nvSpPr>
          <p:cNvPr id="7" name="TextBox 7"/>
          <p:cNvSpPr txBox="1"/>
          <p:nvPr/>
        </p:nvSpPr>
        <p:spPr>
          <a:xfrm>
            <a:off x="685800" y="10477500"/>
            <a:ext cx="5916931" cy="5257850"/>
          </a:xfrm>
          <a:prstGeom prst="rect">
            <a:avLst/>
          </a:prstGeom>
        </p:spPr>
        <p:txBody>
          <a:bodyPr wrap="square" lIns="0" tIns="0" rIns="0" bIns="0" rtlCol="0" anchor="t">
            <a:spAutoFit/>
          </a:bodyPr>
          <a:lstStyle/>
          <a:p>
            <a:r>
              <a:rPr lang="en-US" sz="3200" dirty="0">
                <a:latin typeface="Now" panose="020B0604020202020204" charset="0"/>
              </a:rPr>
              <a:t>The main roles of the banking system in England include:</a:t>
            </a:r>
          </a:p>
          <a:p>
            <a:r>
              <a:rPr lang="en-US" sz="3200" dirty="0">
                <a:latin typeface="Now" panose="020B0604020202020204" charset="0"/>
              </a:rPr>
              <a:t>Financing the economy.</a:t>
            </a:r>
          </a:p>
          <a:p>
            <a:r>
              <a:rPr lang="en-US" sz="3200" dirty="0">
                <a:latin typeface="Now" panose="020B0604020202020204" charset="0"/>
              </a:rPr>
              <a:t>Managing money and payments.</a:t>
            </a:r>
          </a:p>
          <a:p>
            <a:r>
              <a:rPr lang="en-US" sz="3200" dirty="0">
                <a:latin typeface="Now" panose="020B0604020202020204" charset="0"/>
              </a:rPr>
              <a:t>Maintaining financial stability.</a:t>
            </a:r>
          </a:p>
          <a:p>
            <a:r>
              <a:rPr lang="en-US" sz="3200" dirty="0">
                <a:latin typeface="Now" panose="020B0604020202020204" charset="0"/>
              </a:rPr>
              <a:t>Functions of the central bank.</a:t>
            </a:r>
          </a:p>
          <a:p>
            <a:r>
              <a:rPr lang="en-US" sz="3200" dirty="0">
                <a:latin typeface="Now" panose="020B0604020202020204" charset="0"/>
              </a:rPr>
              <a:t>Government financing.</a:t>
            </a:r>
          </a:p>
          <a:p>
            <a:r>
              <a:rPr lang="en-US" sz="3200" dirty="0">
                <a:latin typeface="Now" panose="020B0604020202020204" charset="0"/>
              </a:rPr>
              <a:t>International role.</a:t>
            </a:r>
          </a:p>
          <a:p>
            <a:pPr>
              <a:lnSpc>
                <a:spcPts val="2588"/>
              </a:lnSpc>
            </a:pPr>
            <a:endParaRPr lang="en-US" sz="2000" dirty="0">
              <a:solidFill>
                <a:srgbClr val="000000"/>
              </a:solidFill>
              <a:latin typeface="Now" panose="020B0604020202020204" charset="0"/>
            </a:endParaRPr>
          </a:p>
        </p:txBody>
      </p:sp>
      <p:sp>
        <p:nvSpPr>
          <p:cNvPr id="25" name="TextBox 24"/>
          <p:cNvSpPr txBox="1"/>
          <p:nvPr/>
        </p:nvSpPr>
        <p:spPr>
          <a:xfrm>
            <a:off x="7696200" y="6210300"/>
            <a:ext cx="9296400" cy="369332"/>
          </a:xfrm>
          <a:prstGeom prst="rect">
            <a:avLst/>
          </a:prstGeom>
          <a:noFill/>
        </p:spPr>
        <p:txBody>
          <a:bodyPr wrap="square" rtlCol="0">
            <a:spAutoFit/>
          </a:bodyPr>
          <a:lstStyle/>
          <a:p>
            <a:endParaRPr lang="ru-RU" dirty="0"/>
          </a:p>
        </p:txBody>
      </p:sp>
      <p:sp>
        <p:nvSpPr>
          <p:cNvPr id="27" name="TextBox 26"/>
          <p:cNvSpPr txBox="1"/>
          <p:nvPr/>
        </p:nvSpPr>
        <p:spPr>
          <a:xfrm>
            <a:off x="8153400" y="10477500"/>
            <a:ext cx="9296400" cy="3046988"/>
          </a:xfrm>
          <a:prstGeom prst="rect">
            <a:avLst/>
          </a:prstGeom>
          <a:noFill/>
        </p:spPr>
        <p:txBody>
          <a:bodyPr wrap="square" rtlCol="0">
            <a:spAutoFit/>
          </a:bodyPr>
          <a:lstStyle/>
          <a:p>
            <a:r>
              <a:rPr lang="en-US" sz="3200" dirty="0">
                <a:latin typeface="Now" panose="020B0604020202020204" charset="0"/>
              </a:rPr>
              <a:t>The four largest banks in the UK belong to the clearing bank: National Westminster Bank, Lloyd's Bank, Midland Bank, Barclay's Bank</a:t>
            </a:r>
            <a:r>
              <a:rPr lang="en-US" sz="3200" dirty="0" smtClean="0">
                <a:latin typeface="Now" panose="020B0604020202020204" charset="0"/>
              </a:rPr>
              <a:t>.</a:t>
            </a:r>
            <a:r>
              <a:rPr lang="ru-RU" sz="3200" dirty="0" smtClean="0">
                <a:latin typeface="Now" panose="020B0604020202020204" charset="0"/>
              </a:rPr>
              <a:t> </a:t>
            </a:r>
            <a:r>
              <a:rPr lang="en-US" sz="3200" dirty="0" smtClean="0">
                <a:latin typeface="Now" panose="020B0604020202020204" charset="0"/>
              </a:rPr>
              <a:t>Merchant </a:t>
            </a:r>
            <a:r>
              <a:rPr lang="en-US" sz="3200" dirty="0">
                <a:latin typeface="Now" panose="020B0604020202020204" charset="0"/>
              </a:rPr>
              <a:t>banks are involved in foreign trade and international financial and credit operations and do not accept deposits.</a:t>
            </a:r>
            <a:endParaRPr lang="ru-RU" sz="3200" dirty="0"/>
          </a:p>
        </p:txBody>
      </p:sp>
      <p:pic>
        <p:nvPicPr>
          <p:cNvPr id="32" name="Рисунок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40400" y="2161398"/>
            <a:ext cx="4191000" cy="3143250"/>
          </a:xfrm>
          <a:prstGeom prst="rect">
            <a:avLst/>
          </a:prstGeom>
        </p:spPr>
      </p:pic>
      <p:pic>
        <p:nvPicPr>
          <p:cNvPr id="33" name="Рисунок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97600" y="2199498"/>
            <a:ext cx="2845026" cy="34559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 -2.83951E-6 L 0.20833 -0.00756 " pathEditMode="relative" rAng="0" ptsTypes="AA">
                                      <p:cBhvr>
                                        <p:cTn id="6" dur="500" fill="hold"/>
                                        <p:tgtEl>
                                          <p:spTgt spid="6"/>
                                        </p:tgtEl>
                                        <p:attrNameLst>
                                          <p:attrName>ppt_x</p:attrName>
                                          <p:attrName>ppt_y</p:attrName>
                                        </p:attrNameLst>
                                      </p:cBhvr>
                                      <p:rCtr x="10417" y="-386"/>
                                    </p:animMotion>
                                  </p:childTnLst>
                                </p:cTn>
                              </p:par>
                              <p:par>
                                <p:cTn id="7" presetID="42" presetClass="path" presetSubtype="0" accel="50000" decel="50000" fill="hold" grpId="0" nodeType="withEffect">
                                  <p:stCondLst>
                                    <p:cond delay="50"/>
                                  </p:stCondLst>
                                  <p:childTnLst>
                                    <p:animMotion origin="layout" path="M 0.00078 -0.51265 L 1.25E-6 0.25 " pathEditMode="relative" rAng="0" ptsTypes="AA">
                                      <p:cBhvr>
                                        <p:cTn id="8" dur="500" spd="-100000" fill="hold"/>
                                        <p:tgtEl>
                                          <p:spTgt spid="7"/>
                                        </p:tgtEl>
                                        <p:attrNameLst>
                                          <p:attrName>ppt_x</p:attrName>
                                          <p:attrName>ppt_y</p:attrName>
                                        </p:attrNameLst>
                                      </p:cBhvr>
                                      <p:rCtr x="-43" y="38133"/>
                                    </p:animMotion>
                                  </p:childTnLst>
                                </p:cTn>
                              </p:par>
                              <p:par>
                                <p:cTn id="9" presetID="42" presetClass="path" presetSubtype="0" accel="50000" decel="50000" fill="hold" grpId="1" nodeType="withEffect">
                                  <p:stCondLst>
                                    <p:cond delay="50"/>
                                  </p:stCondLst>
                                  <p:childTnLst>
                                    <p:animMotion origin="layout" path="M -0.00417 -0.39244 L 0 0.25 " pathEditMode="relative" rAng="0" ptsTypes="AA">
                                      <p:cBhvr>
                                        <p:cTn id="10" dur="500" spd="-100000" fill="hold"/>
                                        <p:tgtEl>
                                          <p:spTgt spid="27"/>
                                        </p:tgtEl>
                                        <p:attrNameLst>
                                          <p:attrName>ppt_x</p:attrName>
                                          <p:attrName>ppt_y</p:attrName>
                                        </p:attrNameLst>
                                      </p:cBhvr>
                                      <p:rCtr x="208" y="32114"/>
                                    </p:animMotion>
                                  </p:childTnLst>
                                </p:cTn>
                              </p:par>
                              <p:par>
                                <p:cTn id="11" presetID="42" presetClass="path" presetSubtype="0" accel="50000" decel="50000" fill="hold" nodeType="withEffect">
                                  <p:stCondLst>
                                    <p:cond delay="250"/>
                                  </p:stCondLst>
                                  <p:childTnLst>
                                    <p:animMotion origin="layout" path="M -1.11111E-6 -1.23457E-7 L -0.48611 -0.00031 " pathEditMode="relative" rAng="0" ptsTypes="AA">
                                      <p:cBhvr>
                                        <p:cTn id="12" dur="500" fill="hold"/>
                                        <p:tgtEl>
                                          <p:spTgt spid="33"/>
                                        </p:tgtEl>
                                        <p:attrNameLst>
                                          <p:attrName>ppt_x</p:attrName>
                                          <p:attrName>ppt_y</p:attrName>
                                        </p:attrNameLst>
                                      </p:cBhvr>
                                      <p:rCtr x="-24306" y="-15"/>
                                    </p:animMotion>
                                  </p:childTnLst>
                                </p:cTn>
                              </p:par>
                              <p:par>
                                <p:cTn id="13" presetID="42" presetClass="path" presetSubtype="0" accel="50000" decel="50000" fill="hold" nodeType="withEffect">
                                  <p:stCondLst>
                                    <p:cond delay="300"/>
                                  </p:stCondLst>
                                  <p:childTnLst>
                                    <p:animMotion origin="layout" path="M 3.33333E-6 -2.96296E-6 L -0.26875 0.01852 " pathEditMode="relative" rAng="0" ptsTypes="AA">
                                      <p:cBhvr>
                                        <p:cTn id="14" dur="450" fill="hold"/>
                                        <p:tgtEl>
                                          <p:spTgt spid="32"/>
                                        </p:tgtEl>
                                        <p:attrNameLst>
                                          <p:attrName>ppt_x</p:attrName>
                                          <p:attrName>ppt_y</p:attrName>
                                        </p:attrNameLst>
                                      </p:cBhvr>
                                      <p:rCtr x="-13438"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267200" y="-1169180"/>
            <a:ext cx="9410779" cy="1115690"/>
          </a:xfrm>
          <a:prstGeom prst="rect">
            <a:avLst/>
          </a:prstGeom>
        </p:spPr>
        <p:txBody>
          <a:bodyPr wrap="square" lIns="0" tIns="0" rIns="0" bIns="0" rtlCol="0" anchor="t">
            <a:spAutoFit/>
          </a:bodyPr>
          <a:lstStyle/>
          <a:p>
            <a:pPr algn="ctr">
              <a:lnSpc>
                <a:spcPts val="8696"/>
              </a:lnSpc>
              <a:spcBef>
                <a:spcPct val="0"/>
              </a:spcBef>
            </a:pPr>
            <a:r>
              <a:rPr lang="en-US" sz="7128" dirty="0" smtClean="0">
                <a:solidFill>
                  <a:srgbClr val="404040"/>
                </a:solidFill>
                <a:latin typeface="Now Bold"/>
              </a:rPr>
              <a:t>BANKS of </a:t>
            </a:r>
            <a:r>
              <a:rPr lang="en-US" sz="7128" dirty="0">
                <a:solidFill>
                  <a:srgbClr val="404040"/>
                </a:solidFill>
                <a:latin typeface="Now Bold"/>
              </a:rPr>
              <a:t>E</a:t>
            </a:r>
            <a:r>
              <a:rPr lang="en-US" sz="7128" dirty="0" smtClean="0">
                <a:solidFill>
                  <a:srgbClr val="404040"/>
                </a:solidFill>
                <a:latin typeface="Now Bold"/>
              </a:rPr>
              <a:t>ngland</a:t>
            </a:r>
            <a:endParaRPr lang="en-US" sz="7128" dirty="0">
              <a:solidFill>
                <a:srgbClr val="404040"/>
              </a:solidFill>
              <a:latin typeface="Now Bold"/>
            </a:endParaRPr>
          </a:p>
        </p:txBody>
      </p:sp>
      <p:sp>
        <p:nvSpPr>
          <p:cNvPr id="5" name="TextBox 5"/>
          <p:cNvSpPr txBox="1"/>
          <p:nvPr/>
        </p:nvSpPr>
        <p:spPr>
          <a:xfrm>
            <a:off x="304800" y="10287000"/>
            <a:ext cx="4502866" cy="2000548"/>
          </a:xfrm>
          <a:prstGeom prst="rect">
            <a:avLst/>
          </a:prstGeom>
        </p:spPr>
        <p:txBody>
          <a:bodyPr wrap="square" lIns="0" tIns="0" rIns="0" bIns="0" rtlCol="0" anchor="t">
            <a:spAutoFit/>
          </a:bodyPr>
          <a:lstStyle/>
          <a:p>
            <a:pPr>
              <a:lnSpc>
                <a:spcPts val="2588"/>
              </a:lnSpc>
            </a:pPr>
            <a:r>
              <a:rPr lang="en-US" dirty="0"/>
              <a:t>P</a:t>
            </a:r>
            <a:r>
              <a:rPr lang="en-US" dirty="0" smtClean="0"/>
              <a:t>lay a central role in a nation's banking industry, facilitating deposits, loans, and serving as its foundation. They manage interbank transactions in line with local regulations, providing diverse services tailored to specific territories or sectors. </a:t>
            </a:r>
            <a:endParaRPr lang="en-US" dirty="0">
              <a:solidFill>
                <a:srgbClr val="000000"/>
              </a:solidFill>
              <a:latin typeface="Now"/>
            </a:endParaRPr>
          </a:p>
        </p:txBody>
      </p:sp>
      <p:sp>
        <p:nvSpPr>
          <p:cNvPr id="22" name="TextBox 22"/>
          <p:cNvSpPr txBox="1"/>
          <p:nvPr/>
        </p:nvSpPr>
        <p:spPr>
          <a:xfrm>
            <a:off x="5537571" y="8994861"/>
            <a:ext cx="655070" cy="263437"/>
          </a:xfrm>
          <a:prstGeom prst="rect">
            <a:avLst/>
          </a:prstGeom>
        </p:spPr>
        <p:txBody>
          <a:bodyPr lIns="0" tIns="0" rIns="0" bIns="0" rtlCol="0" anchor="t">
            <a:spAutoFit/>
          </a:bodyPr>
          <a:lstStyle/>
          <a:p>
            <a:pPr>
              <a:lnSpc>
                <a:spcPts val="2005"/>
              </a:lnSpc>
            </a:pPr>
            <a:r>
              <a:rPr lang="en-US" sz="1644" dirty="0">
                <a:solidFill>
                  <a:srgbClr val="000000"/>
                </a:solidFill>
                <a:latin typeface="Now"/>
              </a:rPr>
              <a:t>01</a:t>
            </a:r>
          </a:p>
        </p:txBody>
      </p:sp>
      <p:sp>
        <p:nvSpPr>
          <p:cNvPr id="23" name="TextBox 23"/>
          <p:cNvSpPr txBox="1"/>
          <p:nvPr/>
        </p:nvSpPr>
        <p:spPr>
          <a:xfrm>
            <a:off x="11248691" y="8994863"/>
            <a:ext cx="650154" cy="263437"/>
          </a:xfrm>
          <a:prstGeom prst="rect">
            <a:avLst/>
          </a:prstGeom>
        </p:spPr>
        <p:txBody>
          <a:bodyPr lIns="0" tIns="0" rIns="0" bIns="0" rtlCol="0" anchor="t">
            <a:spAutoFit/>
          </a:bodyPr>
          <a:lstStyle/>
          <a:p>
            <a:pPr>
              <a:lnSpc>
                <a:spcPts val="2005"/>
              </a:lnSpc>
            </a:pPr>
            <a:r>
              <a:rPr lang="en-US" sz="1644" dirty="0">
                <a:solidFill>
                  <a:srgbClr val="000000"/>
                </a:solidFill>
                <a:latin typeface="Now"/>
              </a:rPr>
              <a:t>02</a:t>
            </a:r>
          </a:p>
        </p:txBody>
      </p:sp>
      <p:sp>
        <p:nvSpPr>
          <p:cNvPr id="24" name="TextBox 24"/>
          <p:cNvSpPr txBox="1"/>
          <p:nvPr/>
        </p:nvSpPr>
        <p:spPr>
          <a:xfrm>
            <a:off x="17098761" y="8994862"/>
            <a:ext cx="590615" cy="263437"/>
          </a:xfrm>
          <a:prstGeom prst="rect">
            <a:avLst/>
          </a:prstGeom>
        </p:spPr>
        <p:txBody>
          <a:bodyPr lIns="0" tIns="0" rIns="0" bIns="0" rtlCol="0" anchor="t">
            <a:spAutoFit/>
          </a:bodyPr>
          <a:lstStyle/>
          <a:p>
            <a:pPr>
              <a:lnSpc>
                <a:spcPts val="2005"/>
              </a:lnSpc>
            </a:pPr>
            <a:r>
              <a:rPr lang="en-US" sz="1644" dirty="0">
                <a:solidFill>
                  <a:srgbClr val="000000"/>
                </a:solidFill>
                <a:latin typeface="Now"/>
              </a:rPr>
              <a:t>03</a:t>
            </a:r>
          </a:p>
        </p:txBody>
      </p:sp>
      <p:sp>
        <p:nvSpPr>
          <p:cNvPr id="26" name="Прямоугольник 25"/>
          <p:cNvSpPr/>
          <p:nvPr/>
        </p:nvSpPr>
        <p:spPr>
          <a:xfrm>
            <a:off x="6283964" y="10740970"/>
            <a:ext cx="4964727" cy="1092607"/>
          </a:xfrm>
          <a:prstGeom prst="rect">
            <a:avLst/>
          </a:prstGeom>
        </p:spPr>
        <p:txBody>
          <a:bodyPr wrap="square">
            <a:spAutoFit/>
          </a:bodyPr>
          <a:lstStyle/>
          <a:p>
            <a:pPr>
              <a:lnSpc>
                <a:spcPts val="2588"/>
              </a:lnSpc>
            </a:pPr>
            <a:r>
              <a:rPr lang="en-US" dirty="0"/>
              <a:t>O</a:t>
            </a:r>
            <a:r>
              <a:rPr lang="en-US" dirty="0" smtClean="0"/>
              <a:t>perate in the field of foreign trade and international financial and credit operations and do not accept deposits.</a:t>
            </a:r>
            <a:endParaRPr lang="en-US" dirty="0">
              <a:solidFill>
                <a:srgbClr val="000000"/>
              </a:solidFill>
              <a:latin typeface="Now"/>
            </a:endParaRPr>
          </a:p>
        </p:txBody>
      </p:sp>
      <p:sp>
        <p:nvSpPr>
          <p:cNvPr id="28" name="TextBox 27"/>
          <p:cNvSpPr txBox="1"/>
          <p:nvPr/>
        </p:nvSpPr>
        <p:spPr>
          <a:xfrm>
            <a:off x="-3820277" y="2842866"/>
            <a:ext cx="3820277" cy="646331"/>
          </a:xfrm>
          <a:prstGeom prst="rect">
            <a:avLst/>
          </a:prstGeom>
          <a:noFill/>
        </p:spPr>
        <p:txBody>
          <a:bodyPr wrap="none" rtlCol="0">
            <a:spAutoFit/>
          </a:bodyPr>
          <a:lstStyle/>
          <a:p>
            <a:r>
              <a:rPr lang="en-US" sz="3600" b="1" dirty="0">
                <a:latin typeface="Now" panose="020B0604020202020204" charset="0"/>
              </a:rPr>
              <a:t>Clearing banks</a:t>
            </a:r>
            <a:endParaRPr lang="ru-RU" sz="3600" b="1" dirty="0"/>
          </a:p>
        </p:txBody>
      </p:sp>
      <p:sp>
        <p:nvSpPr>
          <p:cNvPr id="10" name="TextBox 9"/>
          <p:cNvSpPr txBox="1"/>
          <p:nvPr/>
        </p:nvSpPr>
        <p:spPr>
          <a:xfrm>
            <a:off x="-6324600" y="2861916"/>
            <a:ext cx="4267200" cy="646331"/>
          </a:xfrm>
          <a:prstGeom prst="rect">
            <a:avLst/>
          </a:prstGeom>
          <a:noFill/>
        </p:spPr>
        <p:txBody>
          <a:bodyPr wrap="square" rtlCol="0">
            <a:spAutoFit/>
          </a:bodyPr>
          <a:lstStyle/>
          <a:p>
            <a:r>
              <a:rPr lang="en-US" sz="3600" b="1" dirty="0">
                <a:latin typeface="Now" panose="020B0604020202020204" charset="0"/>
              </a:rPr>
              <a:t>Merchant banks</a:t>
            </a:r>
            <a:endParaRPr lang="ru-RU" sz="3600" b="1" dirty="0"/>
          </a:p>
        </p:txBody>
      </p:sp>
      <p:sp>
        <p:nvSpPr>
          <p:cNvPr id="11" name="TextBox 10"/>
          <p:cNvSpPr txBox="1"/>
          <p:nvPr/>
        </p:nvSpPr>
        <p:spPr>
          <a:xfrm>
            <a:off x="12095599" y="10217109"/>
            <a:ext cx="5867400" cy="2070439"/>
          </a:xfrm>
          <a:prstGeom prst="rect">
            <a:avLst/>
          </a:prstGeom>
          <a:noFill/>
        </p:spPr>
        <p:txBody>
          <a:bodyPr wrap="square" rtlCol="0">
            <a:spAutoFit/>
          </a:bodyPr>
          <a:lstStyle/>
          <a:p>
            <a:pPr>
              <a:lnSpc>
                <a:spcPts val="2588"/>
              </a:lnSpc>
            </a:pPr>
            <a:r>
              <a:rPr lang="en-US" dirty="0" smtClean="0"/>
              <a:t>To </a:t>
            </a:r>
            <a:r>
              <a:rPr lang="en-US" dirty="0"/>
              <a:t>serve the agencies that established them and, in fact, they are banks with state capital. The best known of these are the National Savings Bank (a division of the Ministry of National Savings), the Trust Savings Bank and the National Fat Bank, which is used only by the public authorities for payments to the public</a:t>
            </a:r>
            <a:r>
              <a:rPr lang="en-US" dirty="0" smtClean="0"/>
              <a:t>.</a:t>
            </a:r>
            <a:endParaRPr lang="ru-RU" dirty="0"/>
          </a:p>
        </p:txBody>
      </p:sp>
      <p:sp>
        <p:nvSpPr>
          <p:cNvPr id="12" name="TextBox 11"/>
          <p:cNvSpPr txBox="1"/>
          <p:nvPr/>
        </p:nvSpPr>
        <p:spPr>
          <a:xfrm>
            <a:off x="-9601200" y="2861915"/>
            <a:ext cx="4112153" cy="646331"/>
          </a:xfrm>
          <a:prstGeom prst="rect">
            <a:avLst/>
          </a:prstGeom>
          <a:noFill/>
        </p:spPr>
        <p:txBody>
          <a:bodyPr wrap="square" rtlCol="0">
            <a:spAutoFit/>
          </a:bodyPr>
          <a:lstStyle/>
          <a:p>
            <a:r>
              <a:rPr lang="en-US" sz="3600" b="1" dirty="0">
                <a:latin typeface="Now" panose="020B0604020202020204" charset="0"/>
              </a:rPr>
              <a:t>Savings</a:t>
            </a:r>
            <a:r>
              <a:rPr lang="en-US" sz="3600" dirty="0">
                <a:latin typeface="Now" panose="020B0604020202020204" charset="0"/>
              </a:rPr>
              <a:t> </a:t>
            </a:r>
            <a:r>
              <a:rPr lang="en-US" sz="3600" b="1" dirty="0">
                <a:latin typeface="Now" panose="020B0604020202020204" charset="0"/>
              </a:rPr>
              <a:t>banks</a:t>
            </a:r>
            <a:endParaRPr lang="ru-RU" sz="3600" b="1" dirty="0"/>
          </a:p>
        </p:txBody>
      </p:sp>
      <p:pic>
        <p:nvPicPr>
          <p:cNvPr id="13" name="Рисунок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720" y="12611100"/>
            <a:ext cx="4066050" cy="2710700"/>
          </a:xfrm>
          <a:prstGeom prst="rect">
            <a:avLst/>
          </a:prstGeom>
        </p:spPr>
      </p:pic>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931" y="12431401"/>
            <a:ext cx="4093463" cy="3070097"/>
          </a:xfrm>
          <a:prstGeom prst="rect">
            <a:avLst/>
          </a:prstGeom>
        </p:spPr>
      </p:pic>
      <p:pic>
        <p:nvPicPr>
          <p:cNvPr id="15" name="Рисунок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4649" y="12287548"/>
            <a:ext cx="4729538" cy="3077627"/>
          </a:xfrm>
          <a:prstGeom prst="rect">
            <a:avLst/>
          </a:prstGeom>
        </p:spPr>
      </p:pic>
    </p:spTree>
    <p:extLst>
      <p:ext uri="{BB962C8B-B14F-4D97-AF65-F5344CB8AC3E}">
        <p14:creationId xmlns:p14="http://schemas.microsoft.com/office/powerpoint/2010/main" val="3063897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58025E-6 L 0.00105 0.18904 " pathEditMode="relative" rAng="0" ptsTypes="AA">
                                      <p:cBhvr>
                                        <p:cTn id="6" dur="500" fill="hold"/>
                                        <p:tgtEl>
                                          <p:spTgt spid="4"/>
                                        </p:tgtEl>
                                        <p:attrNameLst>
                                          <p:attrName>ppt_x</p:attrName>
                                          <p:attrName>ppt_y</p:attrName>
                                        </p:attrNameLst>
                                      </p:cBhvr>
                                      <p:rCtr x="52" y="9444"/>
                                    </p:animMotion>
                                  </p:childTnLst>
                                </p:cTn>
                              </p:par>
                              <p:par>
                                <p:cTn id="7" presetID="42" presetClass="path" presetSubtype="0" accel="50000" decel="50000" fill="hold" grpId="0" nodeType="withEffect">
                                  <p:stCondLst>
                                    <p:cond delay="100"/>
                                  </p:stCondLst>
                                  <p:childTnLst>
                                    <p:animMotion origin="layout" path="M -2.91667E-6 3.95062E-6 L 0.2586 -0.00031 " pathEditMode="relative" rAng="0" ptsTypes="AA">
                                      <p:cBhvr>
                                        <p:cTn id="8" dur="500" fill="hold"/>
                                        <p:tgtEl>
                                          <p:spTgt spid="28"/>
                                        </p:tgtEl>
                                        <p:attrNameLst>
                                          <p:attrName>ppt_x</p:attrName>
                                          <p:attrName>ppt_y</p:attrName>
                                        </p:attrNameLst>
                                      </p:cBhvr>
                                      <p:rCtr x="12925" y="-15"/>
                                    </p:animMotion>
                                  </p:childTnLst>
                                </p:cTn>
                              </p:par>
                              <p:par>
                                <p:cTn id="9" presetID="42" presetClass="path" presetSubtype="0" accel="50000" decel="50000" fill="hold" grpId="0" nodeType="withEffect">
                                  <p:stCondLst>
                                    <p:cond delay="150"/>
                                  </p:stCondLst>
                                  <p:childTnLst>
                                    <p:animMotion origin="layout" path="M -3.33333E-6 2.09877E-6 L 0.69063 -0.00155 " pathEditMode="relative" rAng="0" ptsTypes="AA">
                                      <p:cBhvr>
                                        <p:cTn id="10" dur="500" fill="hold"/>
                                        <p:tgtEl>
                                          <p:spTgt spid="10"/>
                                        </p:tgtEl>
                                        <p:attrNameLst>
                                          <p:attrName>ppt_x</p:attrName>
                                          <p:attrName>ppt_y</p:attrName>
                                        </p:attrNameLst>
                                      </p:cBhvr>
                                      <p:rCtr x="34531" y="-77"/>
                                    </p:animMotion>
                                  </p:childTnLst>
                                </p:cTn>
                              </p:par>
                              <p:par>
                                <p:cTn id="11" presetID="63" presetClass="path" presetSubtype="0" accel="50000" decel="50000" fill="hold" grpId="0" nodeType="withEffect">
                                  <p:stCondLst>
                                    <p:cond delay="150"/>
                                  </p:stCondLst>
                                  <p:childTnLst>
                                    <p:animMotion origin="layout" path="M -3.19444E-6 2.09877E-6 L 1.22509 -0.00155 " pathEditMode="relative" rAng="0" ptsTypes="AA">
                                      <p:cBhvr>
                                        <p:cTn id="12" dur="500" fill="hold"/>
                                        <p:tgtEl>
                                          <p:spTgt spid="12"/>
                                        </p:tgtEl>
                                        <p:attrNameLst>
                                          <p:attrName>ppt_x</p:attrName>
                                          <p:attrName>ppt_y</p:attrName>
                                        </p:attrNameLst>
                                      </p:cBhvr>
                                      <p:rCtr x="61250" y="-77"/>
                                    </p:animMotion>
                                  </p:childTnLst>
                                </p:cTn>
                              </p:par>
                              <p:par>
                                <p:cTn id="13" presetID="42" presetClass="path" presetSubtype="0" accel="50000" decel="50000" fill="hold" grpId="0" nodeType="withEffect">
                                  <p:stCondLst>
                                    <p:cond delay="200"/>
                                  </p:stCondLst>
                                  <p:childTnLst>
                                    <p:animMotion origin="layout" path="M 0.00191 -0.61466 L 3.05556E-6 0.25 " pathEditMode="relative" rAng="0" ptsTypes="AA">
                                      <p:cBhvr>
                                        <p:cTn id="14" dur="500" spd="-100000" fill="hold"/>
                                        <p:tgtEl>
                                          <p:spTgt spid="5"/>
                                        </p:tgtEl>
                                        <p:attrNameLst>
                                          <p:attrName>ppt_x</p:attrName>
                                          <p:attrName>ppt_y</p:attrName>
                                        </p:attrNameLst>
                                      </p:cBhvr>
                                      <p:rCtr x="-95" y="43225"/>
                                    </p:animMotion>
                                  </p:childTnLst>
                                </p:cTn>
                              </p:par>
                              <p:par>
                                <p:cTn id="15" presetID="42" presetClass="path" presetSubtype="0" accel="50000" decel="50000" fill="hold" nodeType="withEffect">
                                  <p:stCondLst>
                                    <p:cond delay="300"/>
                                  </p:stCondLst>
                                  <p:childTnLst>
                                    <p:animMotion origin="layout" path="M -0.00738 -0.57624 L -1.80556E-6 0.25 " pathEditMode="relative" rAng="0" ptsTypes="AA">
                                      <p:cBhvr>
                                        <p:cTn id="16" dur="500" spd="-100000" fill="hold"/>
                                        <p:tgtEl>
                                          <p:spTgt spid="13"/>
                                        </p:tgtEl>
                                        <p:attrNameLst>
                                          <p:attrName>ppt_x</p:attrName>
                                          <p:attrName>ppt_y</p:attrName>
                                        </p:attrNameLst>
                                      </p:cBhvr>
                                      <p:rCtr x="365" y="41312"/>
                                    </p:animMotion>
                                  </p:childTnLst>
                                </p:cTn>
                              </p:par>
                              <p:par>
                                <p:cTn id="17" presetID="64" presetClass="path" presetSubtype="0" accel="50000" decel="50000" fill="hold" nodeType="withEffect">
                                  <p:stCondLst>
                                    <p:cond delay="300"/>
                                  </p:stCondLst>
                                  <p:childTnLst>
                                    <p:animMotion origin="layout" path="M 2.77778E-7 3.95062E-6 L -0.00399 -0.60587 " pathEditMode="relative" rAng="0" ptsTypes="AA">
                                      <p:cBhvr>
                                        <p:cTn id="18" dur="500" fill="hold"/>
                                        <p:tgtEl>
                                          <p:spTgt spid="14"/>
                                        </p:tgtEl>
                                        <p:attrNameLst>
                                          <p:attrName>ppt_x</p:attrName>
                                          <p:attrName>ppt_y</p:attrName>
                                        </p:attrNameLst>
                                      </p:cBhvr>
                                      <p:rCtr x="-200" y="-30293"/>
                                    </p:animMotion>
                                  </p:childTnLst>
                                </p:cTn>
                              </p:par>
                              <p:par>
                                <p:cTn id="19" presetID="42" presetClass="path" presetSubtype="0" accel="50000" decel="50000" fill="hold" grpId="0" nodeType="withEffect">
                                  <p:stCondLst>
                                    <p:cond delay="300"/>
                                  </p:stCondLst>
                                  <p:childTnLst>
                                    <p:animMotion origin="layout" path="M -0.00434 -0.64166 L -2.77778E-7 0.25 " pathEditMode="relative" rAng="0" ptsTypes="AA">
                                      <p:cBhvr>
                                        <p:cTn id="20" dur="500" spd="-100000" fill="hold"/>
                                        <p:tgtEl>
                                          <p:spTgt spid="26"/>
                                        </p:tgtEl>
                                        <p:attrNameLst>
                                          <p:attrName>ppt_x</p:attrName>
                                          <p:attrName>ppt_y</p:attrName>
                                        </p:attrNameLst>
                                      </p:cBhvr>
                                      <p:rCtr x="217" y="44583"/>
                                    </p:animMotion>
                                  </p:childTnLst>
                                </p:cTn>
                              </p:par>
                              <p:par>
                                <p:cTn id="21" presetID="64" presetClass="path" presetSubtype="0" accel="50000" decel="50000" fill="hold" grpId="0" nodeType="withEffect">
                                  <p:stCondLst>
                                    <p:cond delay="400"/>
                                  </p:stCondLst>
                                  <p:childTnLst>
                                    <p:animMotion origin="layout" path="M -0.00035 -0.04969 L -0.002 -0.63642 " pathEditMode="relative" rAng="0" ptsTypes="AA">
                                      <p:cBhvr>
                                        <p:cTn id="22" dur="500" fill="hold"/>
                                        <p:tgtEl>
                                          <p:spTgt spid="11"/>
                                        </p:tgtEl>
                                        <p:attrNameLst>
                                          <p:attrName>ppt_x</p:attrName>
                                          <p:attrName>ppt_y</p:attrName>
                                        </p:attrNameLst>
                                      </p:cBhvr>
                                      <p:rCtr x="-87" y="-29336"/>
                                    </p:animMotion>
                                  </p:childTnLst>
                                </p:cTn>
                              </p:par>
                              <p:par>
                                <p:cTn id="23" presetID="64" presetClass="path" presetSubtype="0" accel="50000" decel="50000" fill="hold" nodeType="withEffect">
                                  <p:stCondLst>
                                    <p:cond delay="500"/>
                                  </p:stCondLst>
                                  <p:childTnLst>
                                    <p:animMotion origin="layout" path="M -3.47222E-6 -1.48148E-6 L -0.00425 -0.57731 " pathEditMode="relative" rAng="0" ptsTypes="AA">
                                      <p:cBhvr>
                                        <p:cTn id="24" dur="500" fill="hold"/>
                                        <p:tgtEl>
                                          <p:spTgt spid="15"/>
                                        </p:tgtEl>
                                        <p:attrNameLst>
                                          <p:attrName>ppt_x</p:attrName>
                                          <p:attrName>ppt_y</p:attrName>
                                        </p:attrNameLst>
                                      </p:cBhvr>
                                      <p:rCtr x="-217" y="-28873"/>
                                    </p:animMotion>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par>
                                <p:cTn id="29" presetID="22" presetClass="entr" presetSubtype="4" fill="hold" nodeType="withEffect">
                                  <p:stCondLst>
                                    <p:cond delay="300"/>
                                  </p:stCondLst>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wipe(down)">
                                      <p:cBhvr>
                                        <p:cTn id="31" dur="500"/>
                                        <p:tgtEl>
                                          <p:spTgt spid="23">
                                            <p:txEl>
                                              <p:pRg st="0" end="0"/>
                                            </p:txEl>
                                          </p:spTgt>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2" grpId="0"/>
      <p:bldP spid="24" grpId="0"/>
      <p:bldP spid="26" grpId="0"/>
      <p:bldP spid="28"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42900"/>
            <a:ext cx="5410200" cy="954107"/>
          </a:xfrm>
          <a:prstGeom prst="rect">
            <a:avLst/>
          </a:prstGeom>
          <a:noFill/>
        </p:spPr>
        <p:txBody>
          <a:bodyPr wrap="square" rtlCol="0">
            <a:spAutoFit/>
          </a:bodyPr>
          <a:lstStyle/>
          <a:p>
            <a:r>
              <a:rPr lang="en-US" sz="2800" dirty="0" smtClean="0">
                <a:latin typeface="Now" panose="020B0604020202020204" charset="0"/>
              </a:rPr>
              <a:t>Match English and Russian equivalents.</a:t>
            </a:r>
            <a:endParaRPr lang="ru-RU" sz="2800" dirty="0"/>
          </a:p>
        </p:txBody>
      </p:sp>
      <p:sp>
        <p:nvSpPr>
          <p:cNvPr id="28" name="Скругленный прямоугольник 27"/>
          <p:cNvSpPr/>
          <p:nvPr/>
        </p:nvSpPr>
        <p:spPr>
          <a:xfrm>
            <a:off x="1423147" y="1682828"/>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Now" panose="020B0604020202020204" charset="0"/>
              </a:rPr>
              <a:t>A stock market</a:t>
            </a:r>
            <a:endParaRPr lang="ru-RU" sz="1600" dirty="0">
              <a:solidFill>
                <a:schemeClr val="tx1"/>
              </a:solidFill>
            </a:endParaRPr>
          </a:p>
        </p:txBody>
      </p:sp>
      <p:sp>
        <p:nvSpPr>
          <p:cNvPr id="29" name="Скругленный прямоугольник 28"/>
          <p:cNvSpPr/>
          <p:nvPr/>
        </p:nvSpPr>
        <p:spPr>
          <a:xfrm>
            <a:off x="1417544" y="2481321"/>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Now" panose="020B0604020202020204" charset="0"/>
              </a:rPr>
              <a:t>F</a:t>
            </a:r>
            <a:r>
              <a:rPr lang="en-US" sz="1600" dirty="0" smtClean="0">
                <a:solidFill>
                  <a:schemeClr val="tx1"/>
                </a:solidFill>
                <a:latin typeface="Now" panose="020B0604020202020204" charset="0"/>
              </a:rPr>
              <a:t>orgery</a:t>
            </a:r>
            <a:endParaRPr lang="ru-RU" dirty="0">
              <a:solidFill>
                <a:schemeClr val="tx1"/>
              </a:solidFill>
            </a:endParaRPr>
          </a:p>
        </p:txBody>
      </p:sp>
      <p:sp>
        <p:nvSpPr>
          <p:cNvPr id="30" name="Скругленный прямоугольник 29"/>
          <p:cNvSpPr/>
          <p:nvPr/>
        </p:nvSpPr>
        <p:spPr>
          <a:xfrm>
            <a:off x="1417544" y="331791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credit rating</a:t>
            </a:r>
            <a:endParaRPr lang="ru-RU" dirty="0">
              <a:solidFill>
                <a:schemeClr val="tx1"/>
              </a:solidFill>
            </a:endParaRPr>
          </a:p>
        </p:txBody>
      </p:sp>
      <p:sp>
        <p:nvSpPr>
          <p:cNvPr id="31" name="Скругленный прямоугольник 30"/>
          <p:cNvSpPr/>
          <p:nvPr/>
        </p:nvSpPr>
        <p:spPr>
          <a:xfrm>
            <a:off x="1417544" y="4116407"/>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Now" panose="020B0604020202020204" charset="0"/>
              </a:rPr>
              <a:t>Creditworthiness</a:t>
            </a:r>
            <a:endParaRPr lang="ru-RU" sz="1400" dirty="0">
              <a:solidFill>
                <a:schemeClr val="tx1"/>
              </a:solidFill>
            </a:endParaRPr>
          </a:p>
        </p:txBody>
      </p:sp>
      <p:sp>
        <p:nvSpPr>
          <p:cNvPr id="33" name="Скругленный прямоугольник 32"/>
          <p:cNvSpPr/>
          <p:nvPr/>
        </p:nvSpPr>
        <p:spPr>
          <a:xfrm>
            <a:off x="1417544" y="4948518"/>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Capitalization</a:t>
            </a:r>
            <a:endParaRPr lang="ru-RU" dirty="0">
              <a:solidFill>
                <a:schemeClr val="tx1"/>
              </a:solidFill>
            </a:endParaRPr>
          </a:p>
        </p:txBody>
      </p:sp>
      <p:sp>
        <p:nvSpPr>
          <p:cNvPr id="34" name="Скругленный прямоугольник 33"/>
          <p:cNvSpPr/>
          <p:nvPr/>
        </p:nvSpPr>
        <p:spPr>
          <a:xfrm>
            <a:off x="1417544" y="5747011"/>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Now" panose="020B0604020202020204" charset="0"/>
              </a:rPr>
              <a:t>The Int. Monetary Fund </a:t>
            </a:r>
            <a:endParaRPr lang="ru-RU" sz="1600" dirty="0">
              <a:solidFill>
                <a:schemeClr val="tx1"/>
              </a:solidFill>
            </a:endParaRPr>
          </a:p>
        </p:txBody>
      </p:sp>
      <p:sp>
        <p:nvSpPr>
          <p:cNvPr id="35" name="Скругленный прямоугольник 34"/>
          <p:cNvSpPr/>
          <p:nvPr/>
        </p:nvSpPr>
        <p:spPr>
          <a:xfrm>
            <a:off x="1417544" y="658360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Credit history</a:t>
            </a:r>
            <a:endParaRPr lang="ru-RU" dirty="0">
              <a:solidFill>
                <a:schemeClr val="tx1"/>
              </a:solidFill>
            </a:endParaRPr>
          </a:p>
        </p:txBody>
      </p:sp>
      <p:sp>
        <p:nvSpPr>
          <p:cNvPr id="36" name="Скругленный прямоугольник 35"/>
          <p:cNvSpPr/>
          <p:nvPr/>
        </p:nvSpPr>
        <p:spPr>
          <a:xfrm>
            <a:off x="1409700" y="749800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 interest</a:t>
            </a:r>
            <a:endParaRPr lang="ru-RU" dirty="0">
              <a:solidFill>
                <a:schemeClr val="tx1"/>
              </a:solidFill>
            </a:endParaRPr>
          </a:p>
        </p:txBody>
      </p:sp>
      <p:sp>
        <p:nvSpPr>
          <p:cNvPr id="41" name="Скругленный прямоугольник 40"/>
          <p:cNvSpPr/>
          <p:nvPr/>
        </p:nvSpPr>
        <p:spPr>
          <a:xfrm>
            <a:off x="3398744" y="1987628"/>
            <a:ext cx="1790700" cy="60960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Now" panose="020B0604020202020204" charset="0"/>
              </a:rPr>
              <a:t>A </a:t>
            </a:r>
            <a:r>
              <a:rPr lang="en-US" sz="1600" dirty="0" smtClean="0">
                <a:solidFill>
                  <a:schemeClr val="tx1"/>
                </a:solidFill>
                <a:latin typeface="Now" panose="020B0604020202020204" charset="0"/>
              </a:rPr>
              <a:t>default</a:t>
            </a:r>
            <a:endParaRPr lang="ru-RU" dirty="0">
              <a:solidFill>
                <a:schemeClr val="tx1"/>
              </a:solidFill>
            </a:endParaRPr>
          </a:p>
        </p:txBody>
      </p:sp>
      <p:sp>
        <p:nvSpPr>
          <p:cNvPr id="42" name="Скругленный прямоугольник 41"/>
          <p:cNvSpPr/>
          <p:nvPr/>
        </p:nvSpPr>
        <p:spPr>
          <a:xfrm>
            <a:off x="3398744" y="2786121"/>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Interest rate</a:t>
            </a:r>
            <a:endParaRPr lang="ru-RU" dirty="0">
              <a:solidFill>
                <a:schemeClr val="tx1"/>
              </a:solidFill>
            </a:endParaRPr>
          </a:p>
        </p:txBody>
      </p:sp>
      <p:sp>
        <p:nvSpPr>
          <p:cNvPr id="43" name="Скругленный прямоугольник 42"/>
          <p:cNvSpPr/>
          <p:nvPr/>
        </p:nvSpPr>
        <p:spPr>
          <a:xfrm>
            <a:off x="3398744" y="362271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Now" panose="020B0604020202020204" charset="0"/>
              </a:rPr>
              <a:t>An encashment</a:t>
            </a:r>
            <a:endParaRPr lang="ru-RU" sz="1600" dirty="0">
              <a:solidFill>
                <a:schemeClr val="tx1"/>
              </a:solidFill>
            </a:endParaRPr>
          </a:p>
        </p:txBody>
      </p:sp>
      <p:sp>
        <p:nvSpPr>
          <p:cNvPr id="44" name="Скругленный прямоугольник 43"/>
          <p:cNvSpPr/>
          <p:nvPr/>
        </p:nvSpPr>
        <p:spPr>
          <a:xfrm>
            <a:off x="3398744" y="4421207"/>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payment guarantor</a:t>
            </a:r>
            <a:endParaRPr lang="ru-RU" dirty="0">
              <a:solidFill>
                <a:schemeClr val="tx1"/>
              </a:solidFill>
            </a:endParaRPr>
          </a:p>
        </p:txBody>
      </p:sp>
      <p:sp>
        <p:nvSpPr>
          <p:cNvPr id="45" name="Скругленный прямоугольник 44"/>
          <p:cNvSpPr/>
          <p:nvPr/>
        </p:nvSpPr>
        <p:spPr>
          <a:xfrm>
            <a:off x="3398744" y="5253318"/>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Capitalization rate</a:t>
            </a:r>
            <a:endParaRPr lang="ru-RU" dirty="0">
              <a:solidFill>
                <a:schemeClr val="tx1"/>
              </a:solidFill>
            </a:endParaRPr>
          </a:p>
        </p:txBody>
      </p:sp>
      <p:sp>
        <p:nvSpPr>
          <p:cNvPr id="46" name="Скругленный прямоугольник 45"/>
          <p:cNvSpPr/>
          <p:nvPr/>
        </p:nvSpPr>
        <p:spPr>
          <a:xfrm>
            <a:off x="3398744" y="6051811"/>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Refinancing rate</a:t>
            </a:r>
            <a:endParaRPr lang="ru-RU" dirty="0">
              <a:solidFill>
                <a:schemeClr val="tx1"/>
              </a:solidFill>
            </a:endParaRPr>
          </a:p>
        </p:txBody>
      </p:sp>
      <p:sp>
        <p:nvSpPr>
          <p:cNvPr id="47" name="Скругленный прямоугольник 46"/>
          <p:cNvSpPr/>
          <p:nvPr/>
        </p:nvSpPr>
        <p:spPr>
          <a:xfrm>
            <a:off x="3398744" y="688840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mortgage loan</a:t>
            </a:r>
            <a:endParaRPr lang="ru-RU" dirty="0">
              <a:solidFill>
                <a:schemeClr val="tx1"/>
              </a:solidFill>
            </a:endParaRPr>
          </a:p>
        </p:txBody>
      </p:sp>
      <p:sp>
        <p:nvSpPr>
          <p:cNvPr id="48" name="Скругленный прямоугольник 47"/>
          <p:cNvSpPr/>
          <p:nvPr/>
        </p:nvSpPr>
        <p:spPr>
          <a:xfrm>
            <a:off x="3398744" y="7686897"/>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fine</a:t>
            </a:r>
            <a:endParaRPr lang="ru-RU" dirty="0">
              <a:solidFill>
                <a:schemeClr val="tx1"/>
              </a:solidFill>
            </a:endParaRPr>
          </a:p>
        </p:txBody>
      </p:sp>
      <p:sp>
        <p:nvSpPr>
          <p:cNvPr id="49" name="Скругленный прямоугольник 48"/>
          <p:cNvSpPr/>
          <p:nvPr/>
        </p:nvSpPr>
        <p:spPr>
          <a:xfrm>
            <a:off x="2286000" y="8485390"/>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General Lien</a:t>
            </a:r>
            <a:endParaRPr lang="ru-RU" dirty="0">
              <a:solidFill>
                <a:schemeClr val="tx1"/>
              </a:solidFill>
            </a:endParaRPr>
          </a:p>
        </p:txBody>
      </p:sp>
      <p:sp>
        <p:nvSpPr>
          <p:cNvPr id="50" name="Скругленный прямоугольник 49"/>
          <p:cNvSpPr/>
          <p:nvPr/>
        </p:nvSpPr>
        <p:spPr>
          <a:xfrm>
            <a:off x="12268200" y="173229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Фондовый</a:t>
            </a:r>
          </a:p>
          <a:p>
            <a:pPr algn="ctr"/>
            <a:r>
              <a:rPr lang="ru-RU" dirty="0" smtClean="0">
                <a:solidFill>
                  <a:schemeClr val="tx1"/>
                </a:solidFill>
              </a:rPr>
              <a:t>рынок</a:t>
            </a:r>
            <a:endParaRPr lang="ru-RU" dirty="0">
              <a:solidFill>
                <a:schemeClr val="tx1"/>
              </a:solidFill>
            </a:endParaRPr>
          </a:p>
        </p:txBody>
      </p:sp>
      <p:sp>
        <p:nvSpPr>
          <p:cNvPr id="51" name="Скругленный прямоугольник 50"/>
          <p:cNvSpPr/>
          <p:nvPr/>
        </p:nvSpPr>
        <p:spPr>
          <a:xfrm>
            <a:off x="12268200" y="2481321"/>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Процентная ставка</a:t>
            </a:r>
            <a:endParaRPr lang="ru-RU" dirty="0">
              <a:solidFill>
                <a:schemeClr val="tx1"/>
              </a:solidFill>
            </a:endParaRPr>
          </a:p>
        </p:txBody>
      </p:sp>
      <p:sp>
        <p:nvSpPr>
          <p:cNvPr id="52" name="Скругленный прямоугольник 51"/>
          <p:cNvSpPr/>
          <p:nvPr/>
        </p:nvSpPr>
        <p:spPr>
          <a:xfrm>
            <a:off x="12268200" y="331791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Подделка</a:t>
            </a:r>
          </a:p>
          <a:p>
            <a:pPr algn="ctr"/>
            <a:r>
              <a:rPr lang="ru-RU" dirty="0" smtClean="0">
                <a:solidFill>
                  <a:schemeClr val="tx1"/>
                </a:solidFill>
              </a:rPr>
              <a:t>(купюр)</a:t>
            </a:r>
            <a:endParaRPr lang="ru-RU" dirty="0">
              <a:solidFill>
                <a:schemeClr val="tx1"/>
              </a:solidFill>
            </a:endParaRPr>
          </a:p>
        </p:txBody>
      </p:sp>
      <p:sp>
        <p:nvSpPr>
          <p:cNvPr id="53" name="Скругленный прямоугольник 52"/>
          <p:cNvSpPr/>
          <p:nvPr/>
        </p:nvSpPr>
        <p:spPr>
          <a:xfrm>
            <a:off x="12268200" y="4116407"/>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Д</a:t>
            </a:r>
            <a:r>
              <a:rPr lang="ru-RU" dirty="0" smtClean="0">
                <a:solidFill>
                  <a:schemeClr val="tx1"/>
                </a:solidFill>
              </a:rPr>
              <a:t>ефолт</a:t>
            </a:r>
            <a:endParaRPr lang="ru-RU" dirty="0">
              <a:solidFill>
                <a:schemeClr val="tx1"/>
              </a:solidFill>
            </a:endParaRPr>
          </a:p>
        </p:txBody>
      </p:sp>
      <p:sp>
        <p:nvSpPr>
          <p:cNvPr id="54" name="Скругленный прямоугольник 53"/>
          <p:cNvSpPr/>
          <p:nvPr/>
        </p:nvSpPr>
        <p:spPr>
          <a:xfrm>
            <a:off x="12268200" y="4948518"/>
            <a:ext cx="1790700" cy="60960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ru-RU" dirty="0" smtClean="0"/>
              <a:t>Процент</a:t>
            </a:r>
            <a:endParaRPr lang="ru-RU" dirty="0"/>
          </a:p>
        </p:txBody>
      </p:sp>
      <p:sp>
        <p:nvSpPr>
          <p:cNvPr id="55" name="Скругленный прямоугольник 54"/>
          <p:cNvSpPr/>
          <p:nvPr/>
        </p:nvSpPr>
        <p:spPr>
          <a:xfrm>
            <a:off x="12268200" y="5747011"/>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Инкассация</a:t>
            </a:r>
            <a:endParaRPr lang="ru-RU" dirty="0">
              <a:solidFill>
                <a:schemeClr val="tx1"/>
              </a:solidFill>
            </a:endParaRPr>
          </a:p>
        </p:txBody>
      </p:sp>
      <p:sp>
        <p:nvSpPr>
          <p:cNvPr id="56" name="Скругленный прямоугольник 55"/>
          <p:cNvSpPr/>
          <p:nvPr/>
        </p:nvSpPr>
        <p:spPr>
          <a:xfrm>
            <a:off x="12268200" y="658360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solidFill>
                  <a:schemeClr val="tx1"/>
                </a:solidFill>
              </a:rPr>
              <a:t>Международный валютный фонд</a:t>
            </a:r>
            <a:endParaRPr lang="ru-RU" sz="1600" dirty="0">
              <a:solidFill>
                <a:schemeClr val="tx1"/>
              </a:solidFill>
            </a:endParaRPr>
          </a:p>
        </p:txBody>
      </p:sp>
      <p:sp>
        <p:nvSpPr>
          <p:cNvPr id="57" name="Скругленный прямоугольник 56"/>
          <p:cNvSpPr/>
          <p:nvPr/>
        </p:nvSpPr>
        <p:spPr>
          <a:xfrm>
            <a:off x="12241306" y="749800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История кредитования</a:t>
            </a:r>
            <a:endParaRPr lang="ru-RU" dirty="0">
              <a:solidFill>
                <a:schemeClr val="tx1"/>
              </a:solidFill>
            </a:endParaRPr>
          </a:p>
        </p:txBody>
      </p:sp>
      <p:sp>
        <p:nvSpPr>
          <p:cNvPr id="58" name="Скругленный прямоугольник 57"/>
          <p:cNvSpPr/>
          <p:nvPr/>
        </p:nvSpPr>
        <p:spPr>
          <a:xfrm>
            <a:off x="14249400" y="1987628"/>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Ипотечное кредитование</a:t>
            </a:r>
            <a:endParaRPr lang="ru-RU" dirty="0">
              <a:solidFill>
                <a:schemeClr val="tx1"/>
              </a:solidFill>
            </a:endParaRPr>
          </a:p>
        </p:txBody>
      </p:sp>
      <p:sp>
        <p:nvSpPr>
          <p:cNvPr id="59" name="Скругленный прямоугольник 58"/>
          <p:cNvSpPr/>
          <p:nvPr/>
        </p:nvSpPr>
        <p:spPr>
          <a:xfrm>
            <a:off x="14249400" y="2786121"/>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Процентная ставка(кап. д.)</a:t>
            </a:r>
            <a:endParaRPr lang="ru-RU" dirty="0">
              <a:solidFill>
                <a:schemeClr val="tx1"/>
              </a:solidFill>
            </a:endParaRPr>
          </a:p>
        </p:txBody>
      </p:sp>
      <p:sp>
        <p:nvSpPr>
          <p:cNvPr id="60" name="Скругленный прямоугольник 59"/>
          <p:cNvSpPr/>
          <p:nvPr/>
        </p:nvSpPr>
        <p:spPr>
          <a:xfrm>
            <a:off x="14249400" y="362271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Кредито- способность</a:t>
            </a:r>
            <a:endParaRPr lang="ru-RU" dirty="0">
              <a:solidFill>
                <a:schemeClr val="tx1"/>
              </a:solidFill>
            </a:endParaRPr>
          </a:p>
        </p:txBody>
      </p:sp>
      <p:sp>
        <p:nvSpPr>
          <p:cNvPr id="61" name="Скругленный прямоугольник 60"/>
          <p:cNvSpPr/>
          <p:nvPr/>
        </p:nvSpPr>
        <p:spPr>
          <a:xfrm>
            <a:off x="14249400" y="4435775"/>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Ставка</a:t>
            </a:r>
          </a:p>
          <a:p>
            <a:pPr algn="ctr"/>
            <a:r>
              <a:rPr lang="ru-RU" dirty="0" smtClean="0">
                <a:solidFill>
                  <a:schemeClr val="tx1"/>
                </a:solidFill>
              </a:rPr>
              <a:t>рефинанс-ия</a:t>
            </a:r>
            <a:endParaRPr lang="ru-RU" dirty="0">
              <a:solidFill>
                <a:schemeClr val="tx1"/>
              </a:solidFill>
            </a:endParaRPr>
          </a:p>
        </p:txBody>
      </p:sp>
      <p:sp>
        <p:nvSpPr>
          <p:cNvPr id="62" name="Скругленный прямоугольник 61"/>
          <p:cNvSpPr/>
          <p:nvPr/>
        </p:nvSpPr>
        <p:spPr>
          <a:xfrm>
            <a:off x="14249400" y="5253318"/>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Рейтинг кредитования</a:t>
            </a:r>
            <a:endParaRPr lang="ru-RU" dirty="0">
              <a:solidFill>
                <a:schemeClr val="tx1"/>
              </a:solidFill>
            </a:endParaRPr>
          </a:p>
        </p:txBody>
      </p:sp>
      <p:sp>
        <p:nvSpPr>
          <p:cNvPr id="63" name="Скругленный прямоугольник 62"/>
          <p:cNvSpPr/>
          <p:nvPr/>
        </p:nvSpPr>
        <p:spPr>
          <a:xfrm>
            <a:off x="14249400" y="6051811"/>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К</a:t>
            </a:r>
            <a:r>
              <a:rPr lang="ru-RU" dirty="0" smtClean="0">
                <a:solidFill>
                  <a:schemeClr val="tx1"/>
                </a:solidFill>
              </a:rPr>
              <a:t>апитализация</a:t>
            </a:r>
            <a:endParaRPr lang="ru-RU" dirty="0">
              <a:solidFill>
                <a:schemeClr val="tx1"/>
              </a:solidFill>
            </a:endParaRPr>
          </a:p>
        </p:txBody>
      </p:sp>
      <p:sp>
        <p:nvSpPr>
          <p:cNvPr id="64" name="Скругленный прямоугольник 63"/>
          <p:cNvSpPr/>
          <p:nvPr/>
        </p:nvSpPr>
        <p:spPr>
          <a:xfrm>
            <a:off x="14249400" y="6888404"/>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Поручитель по платежам</a:t>
            </a:r>
            <a:endParaRPr lang="ru-RU" dirty="0">
              <a:solidFill>
                <a:schemeClr val="tx1"/>
              </a:solidFill>
            </a:endParaRPr>
          </a:p>
        </p:txBody>
      </p:sp>
      <p:sp>
        <p:nvSpPr>
          <p:cNvPr id="65" name="Скругленный прямоугольник 64"/>
          <p:cNvSpPr/>
          <p:nvPr/>
        </p:nvSpPr>
        <p:spPr>
          <a:xfrm>
            <a:off x="14249400" y="7686897"/>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Штраф</a:t>
            </a:r>
            <a:endParaRPr lang="ru-RU" dirty="0">
              <a:solidFill>
                <a:schemeClr val="tx1"/>
              </a:solidFill>
            </a:endParaRPr>
          </a:p>
        </p:txBody>
      </p:sp>
      <p:sp>
        <p:nvSpPr>
          <p:cNvPr id="66" name="Скругленный прямоугольник 65"/>
          <p:cNvSpPr/>
          <p:nvPr/>
        </p:nvSpPr>
        <p:spPr>
          <a:xfrm>
            <a:off x="13136656" y="8485390"/>
            <a:ext cx="1790700" cy="609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Паво на арест(</a:t>
            </a:r>
            <a:r>
              <a:rPr lang="ru-RU" dirty="0" err="1" smtClean="0">
                <a:solidFill>
                  <a:schemeClr val="tx1"/>
                </a:solidFill>
              </a:rPr>
              <a:t>имущ</a:t>
            </a:r>
            <a:r>
              <a:rPr lang="ru-RU" dirty="0" smtClean="0">
                <a:solidFill>
                  <a:schemeClr val="tx1"/>
                </a:solidFill>
              </a:rPr>
              <a:t>.)</a:t>
            </a:r>
            <a:endParaRPr lang="ru-RU" dirty="0">
              <a:solidFill>
                <a:schemeClr val="tx1"/>
              </a:solidFill>
            </a:endParaRPr>
          </a:p>
        </p:txBody>
      </p:sp>
    </p:spTree>
    <p:extLst>
      <p:ext uri="{BB962C8B-B14F-4D97-AF65-F5344CB8AC3E}">
        <p14:creationId xmlns:p14="http://schemas.microsoft.com/office/powerpoint/2010/main" val="1271743241"/>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8"/>
                    </p:tgtEl>
                  </p:cond>
                </p:stCondLst>
                <p:endSync evt="end" delay="0">
                  <p:rtn val="all"/>
                </p:endSync>
                <p:childTnLst>
                  <p:par>
                    <p:cTn id="3" fill="hold">
                      <p:stCondLst>
                        <p:cond delay="0"/>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8"/>
                                        </p:tgtEl>
                                        <p:attrNameLst>
                                          <p:attrName>style.color</p:attrName>
                                        </p:attrNameLst>
                                      </p:cBhvr>
                                      <p:by>
                                        <p:hsl h="0" s="-12549" l="-25098"/>
                                      </p:by>
                                    </p:animClr>
                                    <p:animClr clrSpc="hsl" dir="cw">
                                      <p:cBhvr>
                                        <p:cTn id="7" dur="500" fill="hold"/>
                                        <p:tgtEl>
                                          <p:spTgt spid="28"/>
                                        </p:tgtEl>
                                        <p:attrNameLst>
                                          <p:attrName>fillcolor</p:attrName>
                                        </p:attrNameLst>
                                      </p:cBhvr>
                                      <p:by>
                                        <p:hsl h="0" s="-12549" l="-25098"/>
                                      </p:by>
                                    </p:animClr>
                                    <p:animClr clrSpc="hsl" dir="cw">
                                      <p:cBhvr>
                                        <p:cTn id="8" dur="500" fill="hold"/>
                                        <p:tgtEl>
                                          <p:spTgt spid="28"/>
                                        </p:tgtEl>
                                        <p:attrNameLst>
                                          <p:attrName>stroke.color</p:attrName>
                                        </p:attrNameLst>
                                      </p:cBhvr>
                                      <p:by>
                                        <p:hsl h="0" s="-12549" l="-25098"/>
                                      </p:by>
                                    </p:animClr>
                                    <p:set>
                                      <p:cBhvr>
                                        <p:cTn id="9" dur="500" fill="hold"/>
                                        <p:tgtEl>
                                          <p:spTgt spid="28"/>
                                        </p:tgtEl>
                                        <p:attrNameLst>
                                          <p:attrName>fill.type</p:attrName>
                                        </p:attrNameLst>
                                      </p:cBhvr>
                                      <p:to>
                                        <p:strVal val="solid"/>
                                      </p:to>
                                    </p:set>
                                  </p:childTnLst>
                                </p:cTn>
                              </p:par>
                            </p:childTnLst>
                          </p:cTn>
                        </p:par>
                      </p:childTnLst>
                    </p:cTn>
                  </p:par>
                </p:childTnLst>
              </p:cTn>
              <p:nextCondLst>
                <p:cond evt="onClick" delay="0">
                  <p:tgtEl>
                    <p:spTgt spid="28"/>
                  </p:tgtEl>
                </p:cond>
              </p:nextCondLst>
            </p:seq>
            <p:seq concurrent="1" nextAc="seek">
              <p:cTn id="10" restart="whenNotActive" fill="hold" evtFilter="cancelBubble" nodeType="interactiveSeq">
                <p:stCondLst>
                  <p:cond evt="onClick" delay="0">
                    <p:tgtEl>
                      <p:spTgt spid="50"/>
                    </p:tgtEl>
                  </p:cond>
                </p:stCondLst>
                <p:endSync evt="end" delay="0">
                  <p:rtn val="all"/>
                </p:endSync>
                <p:childTnLst>
                  <p:par>
                    <p:cTn id="11" fill="hold">
                      <p:stCondLst>
                        <p:cond delay="0"/>
                      </p:stCondLst>
                      <p:childTnLst>
                        <p:par>
                          <p:cTn id="12" fill="hold">
                            <p:stCondLst>
                              <p:cond delay="0"/>
                            </p:stCondLst>
                            <p:childTnLst>
                              <p:par>
                                <p:cTn id="13" presetID="24" presetClass="emph" presetSubtype="0" fill="hold" grpId="0" nodeType="clickEffect">
                                  <p:stCondLst>
                                    <p:cond delay="0"/>
                                  </p:stCondLst>
                                  <p:childTnLst>
                                    <p:animClr clrSpc="hsl" dir="cw">
                                      <p:cBhvr override="childStyle">
                                        <p:cTn id="14" dur="500" fill="hold"/>
                                        <p:tgtEl>
                                          <p:spTgt spid="50"/>
                                        </p:tgtEl>
                                        <p:attrNameLst>
                                          <p:attrName>style.color</p:attrName>
                                        </p:attrNameLst>
                                      </p:cBhvr>
                                      <p:by>
                                        <p:hsl h="0" s="-12549" l="-25098"/>
                                      </p:by>
                                    </p:animClr>
                                    <p:animClr clrSpc="hsl" dir="cw">
                                      <p:cBhvr>
                                        <p:cTn id="15" dur="500" fill="hold"/>
                                        <p:tgtEl>
                                          <p:spTgt spid="50"/>
                                        </p:tgtEl>
                                        <p:attrNameLst>
                                          <p:attrName>fillcolor</p:attrName>
                                        </p:attrNameLst>
                                      </p:cBhvr>
                                      <p:by>
                                        <p:hsl h="0" s="-12549" l="-25098"/>
                                      </p:by>
                                    </p:animClr>
                                    <p:animClr clrSpc="hsl" dir="cw">
                                      <p:cBhvr>
                                        <p:cTn id="16" dur="500" fill="hold"/>
                                        <p:tgtEl>
                                          <p:spTgt spid="50"/>
                                        </p:tgtEl>
                                        <p:attrNameLst>
                                          <p:attrName>stroke.color</p:attrName>
                                        </p:attrNameLst>
                                      </p:cBhvr>
                                      <p:by>
                                        <p:hsl h="0" s="-12549" l="-25098"/>
                                      </p:by>
                                    </p:animClr>
                                    <p:set>
                                      <p:cBhvr>
                                        <p:cTn id="17" dur="500" fill="hold"/>
                                        <p:tgtEl>
                                          <p:spTgt spid="50"/>
                                        </p:tgtEl>
                                        <p:attrNameLst>
                                          <p:attrName>fill.type</p:attrName>
                                        </p:attrNameLst>
                                      </p:cBhvr>
                                      <p:to>
                                        <p:strVal val="solid"/>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8"/>
                                        </p:tgtEl>
                                      </p:cBhvr>
                                    </p:animEffect>
                                    <p:set>
                                      <p:cBhvr>
                                        <p:cTn id="25"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bldLst>
      <p:bldP spid="28" grpId="0" animBg="1"/>
      <p:bldP spid="28" grpId="1" animBg="1"/>
      <p:bldP spid="50" grpId="0" animBg="1"/>
      <p:bldP spid="50"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TotalTime>
  <Words>765</Words>
  <Application>Microsoft Office PowerPoint</Application>
  <PresentationFormat>Произвольный</PresentationFormat>
  <Paragraphs>101</Paragraphs>
  <Slides>9</Slides>
  <Notes>2</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9</vt:i4>
      </vt:variant>
    </vt:vector>
  </HeadingPairs>
  <TitlesOfParts>
    <vt:vector size="14" baseType="lpstr">
      <vt:lpstr>Calibri</vt:lpstr>
      <vt:lpstr>Now</vt:lpstr>
      <vt:lpstr>Arial</vt:lpstr>
      <vt:lpstr>Now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Modern Clean Minimalism Presentation</dc:title>
  <dc:creator>MosquitoParisi</dc:creator>
  <cp:lastModifiedBy>Kab-31-13</cp:lastModifiedBy>
  <cp:revision>79</cp:revision>
  <dcterms:created xsi:type="dcterms:W3CDTF">2006-08-16T00:00:00Z</dcterms:created>
  <dcterms:modified xsi:type="dcterms:W3CDTF">2024-03-01T10:46:01Z</dcterms:modified>
  <dc:identifier>DAF83fVfcTE</dc:identifier>
</cp:coreProperties>
</file>